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310" r:id="rId2"/>
    <p:sldId id="387" r:id="rId3"/>
    <p:sldId id="256" r:id="rId4"/>
    <p:sldId id="259" r:id="rId5"/>
    <p:sldId id="384" r:id="rId6"/>
    <p:sldId id="277" r:id="rId7"/>
    <p:sldId id="385" r:id="rId8"/>
    <p:sldId id="263" r:id="rId9"/>
    <p:sldId id="267" r:id="rId10"/>
    <p:sldId id="286" r:id="rId11"/>
    <p:sldId id="318" r:id="rId12"/>
    <p:sldId id="268" r:id="rId13"/>
    <p:sldId id="388" r:id="rId14"/>
    <p:sldId id="273" r:id="rId15"/>
    <p:sldId id="321" r:id="rId16"/>
    <p:sldId id="389" r:id="rId17"/>
    <p:sldId id="287" r:id="rId18"/>
    <p:sldId id="270" r:id="rId19"/>
    <p:sldId id="312" r:id="rId20"/>
    <p:sldId id="311" r:id="rId21"/>
    <p:sldId id="293" r:id="rId22"/>
    <p:sldId id="282" r:id="rId23"/>
    <p:sldId id="313" r:id="rId24"/>
    <p:sldId id="295" r:id="rId25"/>
    <p:sldId id="266" r:id="rId26"/>
    <p:sldId id="271" r:id="rId27"/>
    <p:sldId id="296" r:id="rId28"/>
    <p:sldId id="315" r:id="rId29"/>
    <p:sldId id="283" r:id="rId30"/>
    <p:sldId id="281" r:id="rId31"/>
    <p:sldId id="294" r:id="rId32"/>
    <p:sldId id="314" r:id="rId33"/>
    <p:sldId id="300" r:id="rId34"/>
    <p:sldId id="297" r:id="rId35"/>
    <p:sldId id="317" r:id="rId36"/>
    <p:sldId id="269" r:id="rId37"/>
    <p:sldId id="301" r:id="rId38"/>
    <p:sldId id="308" r:id="rId39"/>
    <p:sldId id="316" r:id="rId40"/>
    <p:sldId id="307" r:id="rId41"/>
    <p:sldId id="298" r:id="rId42"/>
    <p:sldId id="386" r:id="rId43"/>
    <p:sldId id="323" r:id="rId44"/>
    <p:sldId id="358" r:id="rId45"/>
    <p:sldId id="359" r:id="rId46"/>
    <p:sldId id="356" r:id="rId47"/>
    <p:sldId id="378" r:id="rId48"/>
    <p:sldId id="326" r:id="rId49"/>
    <p:sldId id="327" r:id="rId50"/>
    <p:sldId id="328" r:id="rId51"/>
    <p:sldId id="368" r:id="rId52"/>
    <p:sldId id="332" r:id="rId53"/>
    <p:sldId id="370" r:id="rId54"/>
    <p:sldId id="330" r:id="rId55"/>
    <p:sldId id="369" r:id="rId56"/>
    <p:sldId id="334" r:id="rId57"/>
    <p:sldId id="371" r:id="rId58"/>
    <p:sldId id="337" r:id="rId59"/>
    <p:sldId id="340" r:id="rId60"/>
    <p:sldId id="372" r:id="rId61"/>
    <p:sldId id="365" r:id="rId62"/>
    <p:sldId id="341" r:id="rId63"/>
    <p:sldId id="342" r:id="rId64"/>
    <p:sldId id="373" r:id="rId65"/>
    <p:sldId id="344" r:id="rId66"/>
    <p:sldId id="374" r:id="rId67"/>
    <p:sldId id="346" r:id="rId68"/>
    <p:sldId id="375" r:id="rId69"/>
    <p:sldId id="348" r:id="rId70"/>
    <p:sldId id="376" r:id="rId71"/>
    <p:sldId id="367" r:id="rId72"/>
    <p:sldId id="351" r:id="rId73"/>
    <p:sldId id="377" r:id="rId74"/>
    <p:sldId id="360" r:id="rId7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23" autoAdjust="0"/>
  </p:normalViewPr>
  <p:slideViewPr>
    <p:cSldViewPr snapToGrid="0">
      <p:cViewPr varScale="1">
        <p:scale>
          <a:sx n="101" d="100"/>
          <a:sy n="101" d="100"/>
        </p:scale>
        <p:origin x="95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7DB74-855A-471A-9268-2141DD8BDCC7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67F0A-E4EE-4E2E-A3DB-73F5A42053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341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0176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3417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568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434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491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7469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0233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718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21723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3441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6239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8364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0611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150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1790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4887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67016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84300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5805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5572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06392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03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6980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0581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70628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34267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84125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3734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70577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04721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pPr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0916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1234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pPr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3664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3924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pPr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79677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pPr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75715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6828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pPr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4719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13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9377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315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802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7F0A-E4EE-4E2E-A3DB-73F5A420532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3848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2413-9270-4BEC-BDC1-4E1268A7A25F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1798-0F4A-4869-A631-22DCB0652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713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2413-9270-4BEC-BDC1-4E1268A7A25F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1798-0F4A-4869-A631-22DCB0652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3184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2413-9270-4BEC-BDC1-4E1268A7A25F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1798-0F4A-4869-A631-22DCB0652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951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2413-9270-4BEC-BDC1-4E1268A7A25F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1798-0F4A-4869-A631-22DCB0652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7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2413-9270-4BEC-BDC1-4E1268A7A25F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1798-0F4A-4869-A631-22DCB0652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045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2413-9270-4BEC-BDC1-4E1268A7A25F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1798-0F4A-4869-A631-22DCB0652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236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2413-9270-4BEC-BDC1-4E1268A7A25F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1798-0F4A-4869-A631-22DCB0652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176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2413-9270-4BEC-BDC1-4E1268A7A25F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1798-0F4A-4869-A631-22DCB0652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620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2413-9270-4BEC-BDC1-4E1268A7A25F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1798-0F4A-4869-A631-22DCB0652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0751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2413-9270-4BEC-BDC1-4E1268A7A25F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1798-0F4A-4869-A631-22DCB0652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22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2413-9270-4BEC-BDC1-4E1268A7A25F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1798-0F4A-4869-A631-22DCB0652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6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92413-9270-4BEC-BDC1-4E1268A7A25F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C1798-0F4A-4869-A631-22DCB0652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91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49.jpe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microsoft.com/office/2007/relationships/media" Target="../media/media2.wma"/><Relationship Id="rId7" Type="http://schemas.openxmlformats.org/officeDocument/2006/relationships/image" Target="../media/image62.jpeg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6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0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6.jpeg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1.jpeg"/><Relationship Id="rId7" Type="http://schemas.openxmlformats.org/officeDocument/2006/relationships/image" Target="../media/image94.png"/><Relationship Id="rId12" Type="http://schemas.microsoft.com/office/2007/relationships/hdphoto" Target="../media/hdphoto8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96.png"/><Relationship Id="rId5" Type="http://schemas.openxmlformats.org/officeDocument/2006/relationships/image" Target="../media/image93.png"/><Relationship Id="rId10" Type="http://schemas.microsoft.com/office/2007/relationships/hdphoto" Target="../media/hdphoto7.wdp"/><Relationship Id="rId4" Type="http://schemas.openxmlformats.org/officeDocument/2006/relationships/image" Target="../media/image92.jpeg"/><Relationship Id="rId9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microsoft.com/office/2007/relationships/media" Target="../media/media5.wma"/><Relationship Id="rId7" Type="http://schemas.openxmlformats.org/officeDocument/2006/relationships/image" Target="../media/image86.jpeg"/><Relationship Id="rId12" Type="http://schemas.openxmlformats.org/officeDocument/2006/relationships/image" Target="../media/image65.png"/><Relationship Id="rId2" Type="http://schemas.microsoft.com/office/2007/relationships/media" Target="../media/media4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87.jpeg"/><Relationship Id="rId5" Type="http://schemas.openxmlformats.org/officeDocument/2006/relationships/slideLayout" Target="../slideLayouts/slideLayout1.xml"/><Relationship Id="rId10" Type="http://schemas.microsoft.com/office/2007/relationships/hdphoto" Target="../media/hdphoto4.wdp"/><Relationship Id="rId4" Type="http://schemas.microsoft.com/office/2007/relationships/media" Target="../media/media6.wma"/><Relationship Id="rId9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1.jpeg"/><Relationship Id="rId2" Type="http://schemas.microsoft.com/office/2007/relationships/media" Target="../media/media7.wma"/><Relationship Id="rId1" Type="http://schemas.openxmlformats.org/officeDocument/2006/relationships/audio" Target="NULL" TargetMode="Externa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8.jpeg"/><Relationship Id="rId2" Type="http://schemas.microsoft.com/office/2007/relationships/media" Target="../media/media8.wma"/><Relationship Id="rId1" Type="http://schemas.openxmlformats.org/officeDocument/2006/relationships/audio" Target="NULL" TargetMode="Externa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microsoft.com/office/2007/relationships/media" Target="../media/media10.wma"/><Relationship Id="rId7" Type="http://schemas.openxmlformats.org/officeDocument/2006/relationships/image" Target="../media/image130.jpeg"/><Relationship Id="rId2" Type="http://schemas.microsoft.com/office/2007/relationships/media" Target="../media/media9.wma"/><Relationship Id="rId1" Type="http://schemas.openxmlformats.org/officeDocument/2006/relationships/audio" Target="NULL" TargetMode="External"/><Relationship Id="rId6" Type="http://schemas.openxmlformats.org/officeDocument/2006/relationships/image" Target="../media/image129.jpeg"/><Relationship Id="rId5" Type="http://schemas.openxmlformats.org/officeDocument/2006/relationships/slideLayout" Target="../slideLayouts/slideLayout1.xml"/><Relationship Id="rId4" Type="http://schemas.microsoft.com/office/2007/relationships/media" Target="../media/media11.wma"/><Relationship Id="rId9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jpe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Relationship Id="rId9" Type="http://schemas.openxmlformats.org/officeDocument/2006/relationships/image" Target="../media/image1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g"/><Relationship Id="rId3" Type="http://schemas.openxmlformats.org/officeDocument/2006/relationships/image" Target="../media/image140.jpeg"/><Relationship Id="rId7" Type="http://schemas.openxmlformats.org/officeDocument/2006/relationships/image" Target="../media/image14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2.jpg"/><Relationship Id="rId4" Type="http://schemas.openxmlformats.org/officeDocument/2006/relationships/image" Target="../media/image2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gif"/><Relationship Id="rId7" Type="http://schemas.openxmlformats.org/officeDocument/2006/relationships/image" Target="../media/image22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637296" y="481407"/>
            <a:ext cx="67569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5400" b="1" dirty="0">
                <a:ln/>
                <a:solidFill>
                  <a:schemeClr val="accent4"/>
                </a:solidFill>
              </a:rPr>
              <a:t>Obojživelníci a plazi ČR</a:t>
            </a:r>
          </a:p>
        </p:txBody>
      </p:sp>
      <p:pic>
        <p:nvPicPr>
          <p:cNvPr id="1026" name="Picture 2" descr="http://www.museum.nantes.fr/pages/07-actioneducative/imagesbanque/herpeto_v2/zamenis_longissimus_couleuvre_esculape_6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19297" y="1339622"/>
            <a:ext cx="7572703" cy="551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media.gettyimages.com/photos/great-crested-newt-male-netherlands-picture-id541560936?k=6&amp;m=541560936&amp;s=170667a&amp;w=0&amp;h=YCL-GNKS3xuJ82B-U2zJDYODKpwV9MHadGNWYuGRvkQ=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45" y="2357923"/>
            <a:ext cx="6756752" cy="450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713704" y="5692877"/>
            <a:ext cx="6636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Tereza Hromádková</a:t>
            </a:r>
          </a:p>
          <a:p>
            <a:r>
              <a:rPr lang="cs-CZ" dirty="0"/>
              <a:t>thromadkova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@prf.jcu.cz</a:t>
            </a:r>
            <a:endParaRPr lang="cs-CZ" dirty="0"/>
          </a:p>
          <a:p>
            <a:r>
              <a:rPr lang="en-US" dirty="0"/>
              <a:t>http://cke.cz/cs_CZ/download/cviceni-ze-zoologie-obratlovcu/</a:t>
            </a:r>
          </a:p>
        </p:txBody>
      </p:sp>
    </p:spTree>
    <p:extLst>
      <p:ext uri="{BB962C8B-B14F-4D97-AF65-F5344CB8AC3E}">
        <p14:creationId xmlns:p14="http://schemas.microsoft.com/office/powerpoint/2010/main" val="2442934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034557" y="644133"/>
            <a:ext cx="4950371" cy="559273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135" y="1899826"/>
            <a:ext cx="2642266" cy="256887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6491647-9776-4433-B85B-05D18DE00B58}"/>
              </a:ext>
            </a:extLst>
          </p:cNvPr>
          <p:cNvSpPr/>
          <p:nvPr/>
        </p:nvSpPr>
        <p:spPr>
          <a:xfrm>
            <a:off x="1496745" y="6236865"/>
            <a:ext cx="3641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Vejcoživorodý!! … klade živé mláďata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697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274268" y="1194033"/>
            <a:ext cx="9635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i="1" dirty="0">
                <a:latin typeface="Arial" panose="020B0604020202020204" pitchFamily="34" charset="0"/>
              </a:rPr>
              <a:t>Salamandra  </a:t>
            </a:r>
            <a:r>
              <a:rPr lang="cs-CZ" sz="2800" i="1" dirty="0" err="1">
                <a:latin typeface="Arial" panose="020B0604020202020204" pitchFamily="34" charset="0"/>
              </a:rPr>
              <a:t>salamandra</a:t>
            </a:r>
            <a:endParaRPr lang="cs-CZ" sz="2800" i="1" dirty="0"/>
          </a:p>
        </p:txBody>
      </p:sp>
      <p:pic>
        <p:nvPicPr>
          <p:cNvPr id="10242" name="Picture 2" descr="http://amphibiaweb.org/rangemaps/Salamandra_salamandr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30" y="2872913"/>
            <a:ext cx="460057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biolib.cz/IMG/MAP/TXM/71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8AB7FF"/>
              </a:clrFrom>
              <a:clrTo>
                <a:srgbClr val="8AB7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069" y="2117363"/>
            <a:ext cx="3575262" cy="221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amphibiaweb.org/rangemaps/Salamandra_atra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791" y="3264186"/>
            <a:ext cx="4344066" cy="33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7965485" y="4549509"/>
            <a:ext cx="36143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i="1" dirty="0">
                <a:latin typeface="Arial" panose="020B0604020202020204" pitchFamily="34" charset="0"/>
              </a:rPr>
              <a:t>Salamandra  </a:t>
            </a:r>
            <a:r>
              <a:rPr lang="cs-CZ" sz="2800" i="1" dirty="0" err="1">
                <a:latin typeface="Arial" panose="020B0604020202020204" pitchFamily="34" charset="0"/>
              </a:rPr>
              <a:t>atra</a:t>
            </a:r>
            <a:endParaRPr lang="cs-CZ" sz="2800" i="1" dirty="0"/>
          </a:p>
        </p:txBody>
      </p:sp>
      <p:pic>
        <p:nvPicPr>
          <p:cNvPr id="10246" name="Picture 6" descr="https://upload.wikimedia.org/wikipedia/commons/7/70/Alpensalamander,_Salamandra_atra_1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4938" y="1566005"/>
            <a:ext cx="4393772" cy="169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a 7">
            <a:extLst>
              <a:ext uri="{FF2B5EF4-FFF2-40B4-BE49-F238E27FC236}">
                <a16:creationId xmlns:a16="http://schemas.microsoft.com/office/drawing/2014/main" id="{6BFEE73B-77E9-4354-88A5-FC31FFC5B6DE}"/>
              </a:ext>
            </a:extLst>
          </p:cNvPr>
          <p:cNvSpPr/>
          <p:nvPr/>
        </p:nvSpPr>
        <p:spPr>
          <a:xfrm>
            <a:off x="5885503" y="1397544"/>
            <a:ext cx="1087655" cy="1039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3F45C3E-1AFA-485F-BB5F-78D8F825B02B}"/>
              </a:ext>
            </a:extLst>
          </p:cNvPr>
          <p:cNvSpPr txBox="1"/>
          <p:nvPr/>
        </p:nvSpPr>
        <p:spPr>
          <a:xfrm>
            <a:off x="5833486" y="1737369"/>
            <a:ext cx="124635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zranitelný</a:t>
            </a:r>
          </a:p>
        </p:txBody>
      </p:sp>
    </p:spTree>
    <p:extLst>
      <p:ext uri="{BB962C8B-B14F-4D97-AF65-F5344CB8AC3E}">
        <p14:creationId xmlns:p14="http://schemas.microsoft.com/office/powerpoint/2010/main" val="2031207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https://paludariumparadise.files.wordpress.com/2014/11/bigstock-alpine-newt-ichthyosaura-alpe-3858292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2488" y="4359211"/>
            <a:ext cx="5384923" cy="245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jorisvanalphen.com/wp-content/uploads/JvA-20120507-51161.jpg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2724" y="-49006"/>
            <a:ext cx="5034456" cy="380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imoncolmer.files.wordpress.com/2011/04/s5d1274_n.jpg"/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83205" y="1917228"/>
            <a:ext cx="4819833" cy="367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980365" y="270703"/>
            <a:ext cx="1553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5400" b="1" dirty="0">
                <a:ln/>
                <a:solidFill>
                  <a:schemeClr val="accent4"/>
                </a:solidFill>
              </a:rPr>
              <a:t>Čolci</a:t>
            </a:r>
          </a:p>
        </p:txBody>
      </p:sp>
      <p:sp>
        <p:nvSpPr>
          <p:cNvPr id="3" name="Obdélník 2"/>
          <p:cNvSpPr/>
          <p:nvPr/>
        </p:nvSpPr>
        <p:spPr>
          <a:xfrm>
            <a:off x="8816066" y="2632149"/>
            <a:ext cx="2313326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800" b="1" i="1" dirty="0" err="1"/>
              <a:t>Triturus</a:t>
            </a:r>
            <a:endParaRPr lang="cs-CZ" sz="2800" b="1" dirty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cs-CZ" sz="2800" b="1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800" b="1" i="1" dirty="0" err="1"/>
              <a:t>Lissotriton</a:t>
            </a:r>
            <a:endParaRPr lang="cs-CZ" sz="2800" b="1" i="1" dirty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cs-CZ" sz="2800" b="1" i="1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800" b="1" i="1" dirty="0" err="1"/>
              <a:t>Ichtiosaura</a:t>
            </a:r>
            <a:endParaRPr lang="cs-CZ" sz="2800" b="1" dirty="0"/>
          </a:p>
        </p:txBody>
      </p:sp>
      <p:pic>
        <p:nvPicPr>
          <p:cNvPr id="19464" name="Picture 8" descr="http://media.gettyimages.com/photos/great-crested-newt-male-netherlands-picture-id541560936?k=6&amp;m=541560936&amp;s=170667a&amp;w=0&amp;h=YCL-GNKS3xuJ82B-U2zJDYODKpwV9MHadGNWYuGRvkQ=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90199" y="3755534"/>
            <a:ext cx="2452665" cy="163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://media.gettyimages.com/photos/great-crested-newt-male-netherlands-picture-id541560636?k=6&amp;m=541560636&amp;s=170667a&amp;w=0&amp;h=dsJjd_7U953OY7BhWvFyYhadyoSOElwT55CxigEb9y8=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32" y="50685"/>
            <a:ext cx="3228975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36388">
            <a:off x="2233983" y="696733"/>
            <a:ext cx="4817033" cy="12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0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www.naturephoto-cz.com/photos/others/smooth-newt-24849.jpg">
            <a:extLst>
              <a:ext uri="{FF2B5EF4-FFF2-40B4-BE49-F238E27FC236}">
                <a16:creationId xmlns:a16="http://schemas.microsoft.com/office/drawing/2014/main" id="{CDCC1E60-286D-4A07-A86C-ED8F6309F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60453" y="593107"/>
            <a:ext cx="7531763" cy="315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69A0F60-6679-47CE-9F41-930B7FFE296A}"/>
              </a:ext>
            </a:extLst>
          </p:cNvPr>
          <p:cNvSpPr/>
          <p:nvPr/>
        </p:nvSpPr>
        <p:spPr>
          <a:xfrm>
            <a:off x="4641820" y="130283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Čolek obecný - </a:t>
            </a:r>
            <a:r>
              <a:rPr lang="cs-CZ" i="1" dirty="0" err="1">
                <a:latin typeface="Arial" panose="020B0604020202020204" pitchFamily="34" charset="0"/>
              </a:rPr>
              <a:t>Lissotriton</a:t>
            </a:r>
            <a:r>
              <a:rPr lang="cs-CZ" i="1" dirty="0">
                <a:latin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</a:rPr>
              <a:t>vulgaris</a:t>
            </a:r>
            <a:r>
              <a:rPr lang="cs-CZ" i="1" dirty="0">
                <a:latin typeface="Arial" panose="020B0604020202020204" pitchFamily="34" charset="0"/>
              </a:rPr>
              <a:t> </a:t>
            </a:r>
            <a:endParaRPr lang="cs-CZ" i="1" dirty="0"/>
          </a:p>
        </p:txBody>
      </p:sp>
      <p:pic>
        <p:nvPicPr>
          <p:cNvPr id="6" name="Picture 4" descr="http://amphibiaweb.org/rangemaps/Lissotriton_vulgaris2.jpg">
            <a:extLst>
              <a:ext uri="{FF2B5EF4-FFF2-40B4-BE49-F238E27FC236}">
                <a16:creationId xmlns:a16="http://schemas.microsoft.com/office/drawing/2014/main" id="{8477AE4F-AC1B-47E2-BFE1-BCCFD22CE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62" y="4107875"/>
            <a:ext cx="3366381" cy="257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biolib.cz/IMG/MAP/TXM/78.png">
            <a:extLst>
              <a:ext uri="{FF2B5EF4-FFF2-40B4-BE49-F238E27FC236}">
                <a16:creationId xmlns:a16="http://schemas.microsoft.com/office/drawing/2014/main" id="{1BF7D757-C825-4F9E-BEC6-9C56757A0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8AB7FF"/>
              </a:clrFrom>
              <a:clrTo>
                <a:srgbClr val="8AB7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83" y="4359486"/>
            <a:ext cx="3326525" cy="206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ipsa 7">
            <a:extLst>
              <a:ext uri="{FF2B5EF4-FFF2-40B4-BE49-F238E27FC236}">
                <a16:creationId xmlns:a16="http://schemas.microsoft.com/office/drawing/2014/main" id="{8E6CEBAE-4A90-4364-BB44-E2712892A1E0}"/>
              </a:ext>
            </a:extLst>
          </p:cNvPr>
          <p:cNvSpPr/>
          <p:nvPr/>
        </p:nvSpPr>
        <p:spPr>
          <a:xfrm>
            <a:off x="8923969" y="3563779"/>
            <a:ext cx="1087655" cy="1039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0FAB6B6-88AE-45AB-A515-8D18676B2B84}"/>
              </a:ext>
            </a:extLst>
          </p:cNvPr>
          <p:cNvSpPr txBox="1"/>
          <p:nvPr/>
        </p:nvSpPr>
        <p:spPr>
          <a:xfrm>
            <a:off x="8871952" y="3903604"/>
            <a:ext cx="124635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zranitelný</a:t>
            </a:r>
          </a:p>
        </p:txBody>
      </p:sp>
    </p:spTree>
    <p:extLst>
      <p:ext uri="{BB962C8B-B14F-4D97-AF65-F5344CB8AC3E}">
        <p14:creationId xmlns:p14="http://schemas.microsoft.com/office/powerpoint/2010/main" val="517549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9" y="2117363"/>
            <a:ext cx="6829405" cy="4272455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508009" y="609653"/>
            <a:ext cx="10142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Čolek horský - </a:t>
            </a:r>
            <a:r>
              <a:rPr lang="cs-CZ" sz="2800" i="1" dirty="0" err="1"/>
              <a:t>Ichthyosaura</a:t>
            </a:r>
            <a:r>
              <a:rPr lang="cs-CZ" sz="2800" i="1" dirty="0"/>
              <a:t> </a:t>
            </a:r>
            <a:r>
              <a:rPr lang="cs-CZ" sz="2800" i="1" dirty="0" err="1"/>
              <a:t>alpestris</a:t>
            </a:r>
            <a:endParaRPr lang="cs-CZ" sz="2800" i="1" dirty="0"/>
          </a:p>
        </p:txBody>
      </p:sp>
      <p:pic>
        <p:nvPicPr>
          <p:cNvPr id="20484" name="Picture 4" descr="http://img2.juzaphoto.com/001/shared_files/uploads/855730_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5522" y="1194033"/>
            <a:ext cx="4946726" cy="267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5A07EB2-E216-4168-BD14-E5B5E7C7C33A}"/>
              </a:ext>
            </a:extLst>
          </p:cNvPr>
          <p:cNvSpPr/>
          <p:nvPr/>
        </p:nvSpPr>
        <p:spPr>
          <a:xfrm>
            <a:off x="508009" y="141999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-nejraději obývá lesní oblasti často i v horách.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-rozmnožuj se v malých tůních, loužích.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5489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amphibiaweb.org/rangemaps/Ichthyosaura_alpestri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20" y="1929018"/>
            <a:ext cx="5640954" cy="43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049516" y="1194033"/>
            <a:ext cx="10142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i="1" dirty="0" err="1"/>
              <a:t>Ichthyosaura</a:t>
            </a:r>
            <a:r>
              <a:rPr lang="cs-CZ" sz="2800" i="1" dirty="0"/>
              <a:t> </a:t>
            </a:r>
            <a:r>
              <a:rPr lang="cs-CZ" sz="2800" i="1" dirty="0" err="1"/>
              <a:t>alpestris</a:t>
            </a:r>
            <a:endParaRPr lang="cs-CZ" sz="2800" i="1" dirty="0"/>
          </a:p>
        </p:txBody>
      </p:sp>
      <p:pic>
        <p:nvPicPr>
          <p:cNvPr id="6" name="Picture 2" descr="http://www.biolib.cz/IMG/MAP/TXM/72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8AB7FF"/>
              </a:clrFrom>
              <a:clrTo>
                <a:srgbClr val="8AB7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455" y="1249732"/>
            <a:ext cx="4132645" cy="256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.wikimedia.org/wikipedia/commons/thumb/8/86/Triturus_alpestris_20120326_183714.JPG/1280px-Triturus_alpestris_20120326_183714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108"/>
          <a:stretch/>
        </p:blipFill>
        <p:spPr bwMode="auto">
          <a:xfrm>
            <a:off x="6945042" y="4083793"/>
            <a:ext cx="5104391" cy="203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a 7">
            <a:extLst>
              <a:ext uri="{FF2B5EF4-FFF2-40B4-BE49-F238E27FC236}">
                <a16:creationId xmlns:a16="http://schemas.microsoft.com/office/drawing/2014/main" id="{F9C36799-2504-42C5-9D19-64EA2965A0B1}"/>
              </a:ext>
            </a:extLst>
          </p:cNvPr>
          <p:cNvSpPr/>
          <p:nvPr/>
        </p:nvSpPr>
        <p:spPr>
          <a:xfrm>
            <a:off x="10549546" y="537728"/>
            <a:ext cx="1087655" cy="1039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23DF084-C1CA-42B2-87ED-9E0BF81B8736}"/>
              </a:ext>
            </a:extLst>
          </p:cNvPr>
          <p:cNvSpPr txBox="1"/>
          <p:nvPr/>
        </p:nvSpPr>
        <p:spPr>
          <a:xfrm>
            <a:off x="10497529" y="877553"/>
            <a:ext cx="124635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zranitelný</a:t>
            </a:r>
          </a:p>
        </p:txBody>
      </p:sp>
    </p:spTree>
    <p:extLst>
      <p:ext uri="{BB962C8B-B14F-4D97-AF65-F5344CB8AC3E}">
        <p14:creationId xmlns:p14="http://schemas.microsoft.com/office/powerpoint/2010/main" val="3730324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uksafari.com/jpeg2/gcnewt03.jpg">
            <a:extLst>
              <a:ext uri="{FF2B5EF4-FFF2-40B4-BE49-F238E27FC236}">
                <a16:creationId xmlns:a16="http://schemas.microsoft.com/office/drawing/2014/main" id="{698C7092-BDE0-4A1B-B957-CB01803CA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326" y="1437218"/>
            <a:ext cx="5533298" cy="402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46D6AC1-9E66-4C39-82B8-6FE92ECF6EF0}"/>
              </a:ext>
            </a:extLst>
          </p:cNvPr>
          <p:cNvSpPr/>
          <p:nvPr/>
        </p:nvSpPr>
        <p:spPr>
          <a:xfrm>
            <a:off x="1271928" y="768802"/>
            <a:ext cx="3258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Čolek velký - </a:t>
            </a:r>
            <a:r>
              <a:rPr lang="cs-CZ" i="1" dirty="0" err="1">
                <a:latin typeface="Arial" panose="020B0604020202020204" pitchFamily="34" charset="0"/>
              </a:rPr>
              <a:t>Triturus</a:t>
            </a:r>
            <a:r>
              <a:rPr lang="cs-CZ" i="1" dirty="0">
                <a:latin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</a:rPr>
              <a:t>cristatus</a:t>
            </a:r>
            <a:endParaRPr lang="en-US" dirty="0"/>
          </a:p>
        </p:txBody>
      </p:sp>
      <p:pic>
        <p:nvPicPr>
          <p:cNvPr id="4" name="Picture 4" descr="https://www.hindawi.com/journals/ijeb/2012/740605.fig.001.jpg">
            <a:extLst>
              <a:ext uri="{FF2B5EF4-FFF2-40B4-BE49-F238E27FC236}">
                <a16:creationId xmlns:a16="http://schemas.microsoft.com/office/drawing/2014/main" id="{0E548CD4-8256-4EBC-B520-E429FD34A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92" y="2618280"/>
            <a:ext cx="4618008" cy="425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biolib.cz/IMG/MAP/TXM/74.png">
            <a:extLst>
              <a:ext uri="{FF2B5EF4-FFF2-40B4-BE49-F238E27FC236}">
                <a16:creationId xmlns:a16="http://schemas.microsoft.com/office/drawing/2014/main" id="{BF853938-63AC-4E9A-9D41-97A1A26CA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8AB7FF"/>
              </a:clrFrom>
              <a:clrTo>
                <a:srgbClr val="8AB7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162" y="421158"/>
            <a:ext cx="3279228" cy="20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a 7">
            <a:extLst>
              <a:ext uri="{FF2B5EF4-FFF2-40B4-BE49-F238E27FC236}">
                <a16:creationId xmlns:a16="http://schemas.microsoft.com/office/drawing/2014/main" id="{134BBB7F-DA5A-4EDD-9731-9506B5CBAD3C}"/>
              </a:ext>
            </a:extLst>
          </p:cNvPr>
          <p:cNvSpPr/>
          <p:nvPr/>
        </p:nvSpPr>
        <p:spPr>
          <a:xfrm>
            <a:off x="9823912" y="249038"/>
            <a:ext cx="1087655" cy="1039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A639F7E-AF4A-4ECC-98B0-E094D2D63761}"/>
              </a:ext>
            </a:extLst>
          </p:cNvPr>
          <p:cNvSpPr txBox="1"/>
          <p:nvPr/>
        </p:nvSpPr>
        <p:spPr>
          <a:xfrm>
            <a:off x="9861292" y="584136"/>
            <a:ext cx="105878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ohrožený</a:t>
            </a:r>
          </a:p>
        </p:txBody>
      </p:sp>
    </p:spTree>
    <p:extLst>
      <p:ext uri="{BB962C8B-B14F-4D97-AF65-F5344CB8AC3E}">
        <p14:creationId xmlns:p14="http://schemas.microsoft.com/office/powerpoint/2010/main" val="1251659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délník 21"/>
          <p:cNvSpPr/>
          <p:nvPr/>
        </p:nvSpPr>
        <p:spPr>
          <a:xfrm>
            <a:off x="7964043" y="661566"/>
            <a:ext cx="3976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Čolek dunajský - </a:t>
            </a:r>
            <a:r>
              <a:rPr lang="cs-CZ" i="1" dirty="0" err="1">
                <a:latin typeface="Arial" panose="020B0604020202020204" pitchFamily="34" charset="0"/>
              </a:rPr>
              <a:t>Triturus</a:t>
            </a:r>
            <a:r>
              <a:rPr lang="cs-CZ" i="1" dirty="0">
                <a:latin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</a:rPr>
              <a:t>dobrogicus</a:t>
            </a:r>
            <a:r>
              <a:rPr lang="cs-CZ" i="1" dirty="0"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23" name="Obdélník 22"/>
          <p:cNvSpPr/>
          <p:nvPr/>
        </p:nvSpPr>
        <p:spPr>
          <a:xfrm>
            <a:off x="473788" y="609342"/>
            <a:ext cx="3309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Čolek dravý - </a:t>
            </a:r>
            <a:r>
              <a:rPr lang="cs-CZ" i="1" dirty="0" err="1">
                <a:latin typeface="Arial" panose="020B0604020202020204" pitchFamily="34" charset="0"/>
              </a:rPr>
              <a:t>Triturus</a:t>
            </a:r>
            <a:r>
              <a:rPr lang="cs-CZ" i="1" dirty="0">
                <a:latin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</a:rPr>
              <a:t>carnifex</a:t>
            </a:r>
            <a:r>
              <a:rPr lang="cs-CZ" i="1" dirty="0"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  <p:pic>
        <p:nvPicPr>
          <p:cNvPr id="9" name="Picture 4" descr="http://www.biolib.cz/IMG/MAP/TXM/75.png">
            <a:extLst>
              <a:ext uri="{FF2B5EF4-FFF2-40B4-BE49-F238E27FC236}">
                <a16:creationId xmlns:a16="http://schemas.microsoft.com/office/drawing/2014/main" id="{62026BB8-BE19-4FFD-A14C-152E4B1E9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8AB7FF"/>
              </a:clrFrom>
              <a:clrTo>
                <a:srgbClr val="8AB7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70" y="4799341"/>
            <a:ext cx="2725617" cy="16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C5720609-57E8-45D4-BC9C-83B9B4DAC83F}"/>
              </a:ext>
            </a:extLst>
          </p:cNvPr>
          <p:cNvGrpSpPr/>
          <p:nvPr/>
        </p:nvGrpSpPr>
        <p:grpSpPr>
          <a:xfrm>
            <a:off x="2509972" y="3970130"/>
            <a:ext cx="1087655" cy="1039528"/>
            <a:chOff x="10337533" y="259882"/>
            <a:chExt cx="1087655" cy="1039528"/>
          </a:xfrm>
        </p:grpSpPr>
        <p:sp>
          <p:nvSpPr>
            <p:cNvPr id="11" name="Elipsa 7">
              <a:extLst>
                <a:ext uri="{FF2B5EF4-FFF2-40B4-BE49-F238E27FC236}">
                  <a16:creationId xmlns:a16="http://schemas.microsoft.com/office/drawing/2014/main" id="{4A28C627-B588-44D5-A12F-1EE5F83E9509}"/>
                </a:ext>
              </a:extLst>
            </p:cNvPr>
            <p:cNvSpPr/>
            <p:nvPr/>
          </p:nvSpPr>
          <p:spPr>
            <a:xfrm>
              <a:off x="10337533" y="259882"/>
              <a:ext cx="1087655" cy="10395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2A926A2B-26B5-46D8-98F9-4BF7E13719DF}"/>
                </a:ext>
              </a:extLst>
            </p:cNvPr>
            <p:cNvSpPr txBox="1"/>
            <p:nvPr/>
          </p:nvSpPr>
          <p:spPr>
            <a:xfrm>
              <a:off x="10351970" y="442762"/>
              <a:ext cx="10587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kriticky </a:t>
              </a:r>
            </a:p>
            <a:p>
              <a:pPr algn="ctr"/>
              <a:r>
                <a:rPr lang="cs-CZ" dirty="0"/>
                <a:t>ohrožený</a:t>
              </a:r>
            </a:p>
          </p:txBody>
        </p:sp>
      </p:grpSp>
      <p:pic>
        <p:nvPicPr>
          <p:cNvPr id="13" name="Picture 6" descr="http://www.biolib.cz/IMG/MAP/TXM/73.png">
            <a:extLst>
              <a:ext uri="{FF2B5EF4-FFF2-40B4-BE49-F238E27FC236}">
                <a16:creationId xmlns:a16="http://schemas.microsoft.com/office/drawing/2014/main" id="{9C31353E-68B4-47F2-8FDD-20D79E9AD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8AB7FF"/>
              </a:clrFrom>
              <a:clrTo>
                <a:srgbClr val="8AB7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375" y="4805537"/>
            <a:ext cx="2715618" cy="168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38FAB1A3-AB43-443D-94FD-5AA714E06CB4}"/>
              </a:ext>
            </a:extLst>
          </p:cNvPr>
          <p:cNvGrpSpPr/>
          <p:nvPr/>
        </p:nvGrpSpPr>
        <p:grpSpPr>
          <a:xfrm>
            <a:off x="10819330" y="3976326"/>
            <a:ext cx="1087655" cy="1039528"/>
            <a:chOff x="10337533" y="259882"/>
            <a:chExt cx="1087655" cy="1039528"/>
          </a:xfrm>
        </p:grpSpPr>
        <p:sp>
          <p:nvSpPr>
            <p:cNvPr id="15" name="Elipsa 7">
              <a:extLst>
                <a:ext uri="{FF2B5EF4-FFF2-40B4-BE49-F238E27FC236}">
                  <a16:creationId xmlns:a16="http://schemas.microsoft.com/office/drawing/2014/main" id="{BB1C7510-99BC-4EF8-A1EB-11671F61EE6B}"/>
                </a:ext>
              </a:extLst>
            </p:cNvPr>
            <p:cNvSpPr/>
            <p:nvPr/>
          </p:nvSpPr>
          <p:spPr>
            <a:xfrm>
              <a:off x="10337533" y="259882"/>
              <a:ext cx="1087655" cy="10395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1F5635EE-8A24-4E3F-B8D6-3310C10D75E7}"/>
                </a:ext>
              </a:extLst>
            </p:cNvPr>
            <p:cNvSpPr txBox="1"/>
            <p:nvPr/>
          </p:nvSpPr>
          <p:spPr>
            <a:xfrm>
              <a:off x="10366408" y="599707"/>
              <a:ext cx="10587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ohrožený</a:t>
              </a:r>
            </a:p>
          </p:txBody>
        </p:sp>
      </p:grpSp>
      <p:pic>
        <p:nvPicPr>
          <p:cNvPr id="17" name="Picture 4" descr="https://www.hindawi.com/journals/ijeb/2012/740605.fig.001.jpg">
            <a:extLst>
              <a:ext uri="{FF2B5EF4-FFF2-40B4-BE49-F238E27FC236}">
                <a16:creationId xmlns:a16="http://schemas.microsoft.com/office/drawing/2014/main" id="{170FD68D-A100-4705-8470-348742AA8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461" y="1818602"/>
            <a:ext cx="4668774" cy="430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http://www.biolib.cz/IMG/GAL/37376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870" y="1486505"/>
            <a:ext cx="3454727" cy="202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http://gallery.photo.net/photo/8953346-md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55195" y="1379983"/>
            <a:ext cx="3696294" cy="204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701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630706" y="528633"/>
            <a:ext cx="11939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Čolek karpatský - </a:t>
            </a:r>
            <a:r>
              <a:rPr lang="cs-CZ" i="1" dirty="0" err="1">
                <a:latin typeface="Arial" panose="020B0604020202020204" pitchFamily="34" charset="0"/>
              </a:rPr>
              <a:t>Lissotriton</a:t>
            </a:r>
            <a:r>
              <a:rPr lang="cs-CZ" i="1" dirty="0">
                <a:latin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</a:rPr>
              <a:t>montandoni</a:t>
            </a:r>
            <a:r>
              <a:rPr lang="cs-CZ" i="1" dirty="0">
                <a:latin typeface="Arial" panose="020B0604020202020204" pitchFamily="34" charset="0"/>
              </a:rPr>
              <a:t>    			</a:t>
            </a:r>
            <a:r>
              <a:rPr lang="cs-CZ" dirty="0">
                <a:latin typeface="Arial" panose="020B0604020202020204" pitchFamily="34" charset="0"/>
              </a:rPr>
              <a:t>Čolek hranatý - </a:t>
            </a:r>
            <a:r>
              <a:rPr lang="cs-CZ" i="1" dirty="0" err="1">
                <a:latin typeface="Arial" panose="020B0604020202020204" pitchFamily="34" charset="0"/>
              </a:rPr>
              <a:t>Lissotriton</a:t>
            </a:r>
            <a:r>
              <a:rPr lang="cs-CZ" i="1" dirty="0">
                <a:latin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</a:rPr>
              <a:t>helveticus</a:t>
            </a:r>
            <a:r>
              <a:rPr lang="cs-CZ" i="1" dirty="0">
                <a:latin typeface="Arial" panose="020B0604020202020204" pitchFamily="34" charset="0"/>
              </a:rPr>
              <a:t>	</a:t>
            </a:r>
            <a:endParaRPr lang="cs-CZ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15" y="1087662"/>
            <a:ext cx="5753662" cy="2696061"/>
          </a:xfrm>
          <a:prstGeom prst="rect">
            <a:avLst/>
          </a:prstGeom>
        </p:spPr>
      </p:pic>
      <p:pic>
        <p:nvPicPr>
          <p:cNvPr id="18436" name="Picture 4" descr="https://upload.wikimedia.org/wikipedia/commons/thumb/e/e7/Lissotriton_helveticus_(18501796441).jpg/1280px-Lissotriton_helveticus_(18501796441)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23564" y="1106856"/>
            <a:ext cx="4745421" cy="267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amphibiaweb.org/rangemaps/Lissotriton_helveticus2.jpg">
            <a:extLst>
              <a:ext uri="{FF2B5EF4-FFF2-40B4-BE49-F238E27FC236}">
                <a16:creationId xmlns:a16="http://schemas.microsoft.com/office/drawing/2014/main" id="{F36FBC33-D6FA-4BD7-9A57-ED2E6FC7C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300" y="3822571"/>
            <a:ext cx="3366756" cy="25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biolib.cz/IMG/MAP/TXM/76.png">
            <a:extLst>
              <a:ext uri="{FF2B5EF4-FFF2-40B4-BE49-F238E27FC236}">
                <a16:creationId xmlns:a16="http://schemas.microsoft.com/office/drawing/2014/main" id="{4182A399-97B1-44AF-AFC2-F9A0ED92F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8AB7FF"/>
              </a:clrFrom>
              <a:clrTo>
                <a:srgbClr val="8AB7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021" y="4637953"/>
            <a:ext cx="3263462" cy="202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56F0E9EA-9F89-46F0-8524-242109735E34}"/>
              </a:ext>
            </a:extLst>
          </p:cNvPr>
          <p:cNvGrpSpPr/>
          <p:nvPr/>
        </p:nvGrpSpPr>
        <p:grpSpPr>
          <a:xfrm>
            <a:off x="10866171" y="3822571"/>
            <a:ext cx="1087655" cy="1039528"/>
            <a:chOff x="10337533" y="259882"/>
            <a:chExt cx="1087655" cy="1039528"/>
          </a:xfrm>
        </p:grpSpPr>
        <p:sp>
          <p:nvSpPr>
            <p:cNvPr id="10" name="Elipsa 7">
              <a:extLst>
                <a:ext uri="{FF2B5EF4-FFF2-40B4-BE49-F238E27FC236}">
                  <a16:creationId xmlns:a16="http://schemas.microsoft.com/office/drawing/2014/main" id="{6BEBC27B-F7B0-43C0-A99E-723029350A95}"/>
                </a:ext>
              </a:extLst>
            </p:cNvPr>
            <p:cNvSpPr/>
            <p:nvPr/>
          </p:nvSpPr>
          <p:spPr>
            <a:xfrm>
              <a:off x="10337533" y="259882"/>
              <a:ext cx="1087655" cy="10395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069F2709-273F-4307-AF64-1BC603D28C2D}"/>
                </a:ext>
              </a:extLst>
            </p:cNvPr>
            <p:cNvSpPr txBox="1"/>
            <p:nvPr/>
          </p:nvSpPr>
          <p:spPr>
            <a:xfrm>
              <a:off x="10351970" y="442762"/>
              <a:ext cx="10587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kriticky </a:t>
              </a:r>
            </a:p>
            <a:p>
              <a:pPr algn="ctr"/>
              <a:r>
                <a:rPr lang="cs-CZ" dirty="0"/>
                <a:t>ohrožený</a:t>
              </a:r>
            </a:p>
          </p:txBody>
        </p:sp>
      </p:grpSp>
      <p:pic>
        <p:nvPicPr>
          <p:cNvPr id="12" name="Picture 2" descr="http://amphibiaweb.org/rangemaps/Lissotriton_montandoni2.jpg">
            <a:extLst>
              <a:ext uri="{FF2B5EF4-FFF2-40B4-BE49-F238E27FC236}">
                <a16:creationId xmlns:a16="http://schemas.microsoft.com/office/drawing/2014/main" id="{23FBC4E2-C738-4699-A452-4EFEDADA6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507" y="3822571"/>
            <a:ext cx="3380417" cy="258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biolib.cz/IMG/MAP/TXM/77.png">
            <a:extLst>
              <a:ext uri="{FF2B5EF4-FFF2-40B4-BE49-F238E27FC236}">
                <a16:creationId xmlns:a16="http://schemas.microsoft.com/office/drawing/2014/main" id="{7649935A-1C41-413F-B1B4-165C2CA47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8AB7FF"/>
              </a:clrFrom>
              <a:clrTo>
                <a:srgbClr val="8AB7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06" y="4618550"/>
            <a:ext cx="3294774" cy="204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B59CB398-8F9F-4C38-8159-3E3D9E6A2EB8}"/>
              </a:ext>
            </a:extLst>
          </p:cNvPr>
          <p:cNvGrpSpPr/>
          <p:nvPr/>
        </p:nvGrpSpPr>
        <p:grpSpPr>
          <a:xfrm>
            <a:off x="525517" y="3742735"/>
            <a:ext cx="1087655" cy="1039528"/>
            <a:chOff x="8206543" y="225952"/>
            <a:chExt cx="1087655" cy="1039528"/>
          </a:xfrm>
        </p:grpSpPr>
        <p:sp>
          <p:nvSpPr>
            <p:cNvPr id="15" name="Elipsa 7">
              <a:extLst>
                <a:ext uri="{FF2B5EF4-FFF2-40B4-BE49-F238E27FC236}">
                  <a16:creationId xmlns:a16="http://schemas.microsoft.com/office/drawing/2014/main" id="{AD195AF4-3359-472C-B366-45949BD03385}"/>
                </a:ext>
              </a:extLst>
            </p:cNvPr>
            <p:cNvSpPr/>
            <p:nvPr/>
          </p:nvSpPr>
          <p:spPr>
            <a:xfrm>
              <a:off x="8206543" y="225952"/>
              <a:ext cx="1087655" cy="10395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A7C4DB37-C45B-4BE4-B011-5EC9EADCF5BF}"/>
                </a:ext>
              </a:extLst>
            </p:cNvPr>
            <p:cNvSpPr txBox="1"/>
            <p:nvPr/>
          </p:nvSpPr>
          <p:spPr>
            <a:xfrm>
              <a:off x="8211638" y="420537"/>
              <a:ext cx="10587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kriticky </a:t>
              </a:r>
            </a:p>
            <a:p>
              <a:pPr algn="ctr"/>
              <a:r>
                <a:rPr lang="cs-CZ" dirty="0"/>
                <a:t>ohrožený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0190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82899" y="231030"/>
            <a:ext cx="85485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5400" b="1" dirty="0" err="1">
                <a:ln/>
                <a:solidFill>
                  <a:schemeClr val="accent4"/>
                </a:solidFill>
              </a:rPr>
              <a:t>Kuňkovití</a:t>
            </a:r>
            <a:r>
              <a:rPr lang="cs-CZ" sz="5400" b="1" dirty="0">
                <a:ln/>
                <a:solidFill>
                  <a:schemeClr val="accent4"/>
                </a:solidFill>
              </a:rPr>
              <a:t> - </a:t>
            </a:r>
            <a:r>
              <a:rPr lang="cs-CZ" sz="5400" b="1" dirty="0" err="1">
                <a:ln/>
                <a:solidFill>
                  <a:schemeClr val="accent4"/>
                </a:solidFill>
              </a:rPr>
              <a:t>Bombinatoridae</a:t>
            </a:r>
            <a:r>
              <a:rPr lang="cs-CZ" sz="5400" b="1" dirty="0">
                <a:ln/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3" name="Obdélník 2"/>
          <p:cNvSpPr/>
          <p:nvPr/>
        </p:nvSpPr>
        <p:spPr>
          <a:xfrm>
            <a:off x="5693746" y="1019234"/>
            <a:ext cx="6413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</a:rPr>
              <a:t>Kuňka žlutobřichá - </a:t>
            </a:r>
            <a:r>
              <a:rPr lang="cs-CZ" sz="2800" i="1" dirty="0" err="1">
                <a:latin typeface="Arial" panose="020B0604020202020204" pitchFamily="34" charset="0"/>
              </a:rPr>
              <a:t>Bombina</a:t>
            </a:r>
            <a:r>
              <a:rPr lang="cs-CZ" sz="2800" i="1" dirty="0">
                <a:latin typeface="Arial" panose="020B0604020202020204" pitchFamily="34" charset="0"/>
              </a:rPr>
              <a:t> </a:t>
            </a:r>
            <a:r>
              <a:rPr lang="cs-CZ" sz="2800" i="1" dirty="0" err="1">
                <a:latin typeface="Arial" panose="020B0604020202020204" pitchFamily="34" charset="0"/>
              </a:rPr>
              <a:t>variegata</a:t>
            </a:r>
            <a:endParaRPr lang="cs-CZ" sz="2800" i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6964" y="1154360"/>
            <a:ext cx="2955822" cy="357161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69" y="4164934"/>
            <a:ext cx="4655740" cy="237454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2400" y="4608302"/>
            <a:ext cx="4419600" cy="224969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0" y="995619"/>
            <a:ext cx="5804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</a:rPr>
              <a:t>Kuňka obecná - </a:t>
            </a:r>
            <a:r>
              <a:rPr lang="cs-CZ" sz="2800" i="1" dirty="0" err="1">
                <a:latin typeface="Arial" panose="020B0604020202020204" pitchFamily="34" charset="0"/>
              </a:rPr>
              <a:t>Bombina</a:t>
            </a:r>
            <a:r>
              <a:rPr lang="cs-CZ" sz="2800" i="1" dirty="0">
                <a:latin typeface="Arial" panose="020B0604020202020204" pitchFamily="34" charset="0"/>
              </a:rPr>
              <a:t> </a:t>
            </a:r>
            <a:r>
              <a:rPr lang="cs-CZ" sz="2800" i="1" dirty="0" err="1">
                <a:latin typeface="Arial" panose="020B0604020202020204" pitchFamily="34" charset="0"/>
              </a:rPr>
              <a:t>bombina</a:t>
            </a:r>
            <a:r>
              <a:rPr lang="cs-CZ" sz="2800" i="1" dirty="0">
                <a:latin typeface="Arial" panose="020B0604020202020204" pitchFamily="34" charset="0"/>
              </a:rPr>
              <a:t> </a:t>
            </a:r>
            <a:endParaRPr lang="en-US" sz="2800" dirty="0"/>
          </a:p>
        </p:txBody>
      </p:sp>
      <p:pic>
        <p:nvPicPr>
          <p:cNvPr id="8" name="Obrázek 7" descr="C:\Users\Terina\Downloads\kal.1_39.JPG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178" y="1256615"/>
            <a:ext cx="2385167" cy="378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un.obecna">
            <a:hlinkClick r:id="" action="ppaction://media"/>
            <a:extLst>
              <a:ext uri="{FF2B5EF4-FFF2-40B4-BE49-F238E27FC236}">
                <a16:creationId xmlns:a16="http://schemas.microsoft.com/office/drawing/2014/main" id="{8F6CD1DD-F8A7-4EB9-8A5C-2A97FEC352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00" end="13783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82899" y="2115850"/>
            <a:ext cx="1313150" cy="1313150"/>
          </a:xfrm>
          <a:prstGeom prst="rect">
            <a:avLst/>
          </a:prstGeom>
        </p:spPr>
      </p:pic>
      <p:pic>
        <p:nvPicPr>
          <p:cNvPr id="10" name="kun.zlutobricha">
            <a:hlinkClick r:id="" action="ppaction://media"/>
            <a:extLst>
              <a:ext uri="{FF2B5EF4-FFF2-40B4-BE49-F238E27FC236}">
                <a16:creationId xmlns:a16="http://schemas.microsoft.com/office/drawing/2014/main" id="{3A3C76A8-0920-48DA-B970-B445DA3700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000" end="17663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10598" y="2115850"/>
            <a:ext cx="1313149" cy="131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1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sz="2000"/>
              <a:t>Centrum diverzity – 21 druhů</a:t>
            </a:r>
          </a:p>
          <a:p>
            <a:pPr eaLnBrk="1" hangingPunct="1"/>
            <a:r>
              <a:rPr lang="cs-CZ" altLang="en-US" sz="2000"/>
              <a:t>Chladno a vlhko</a:t>
            </a:r>
          </a:p>
          <a:p>
            <a:pPr eaLnBrk="1" hangingPunct="1"/>
            <a:r>
              <a:rPr lang="cs-CZ" altLang="en-US" sz="2000"/>
              <a:t>Západní a východní</a:t>
            </a:r>
          </a:p>
          <a:p>
            <a:pPr eaLnBrk="1" hangingPunct="1"/>
            <a:r>
              <a:rPr lang="cs-CZ" altLang="en-US" sz="2000"/>
              <a:t>Stepní a lesní</a:t>
            </a:r>
          </a:p>
        </p:txBody>
      </p:sp>
      <p:pic>
        <p:nvPicPr>
          <p:cNvPr id="5124" name="Picture 6" descr="species_eur_amp_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46364"/>
            <a:ext cx="5638800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559715" y="449218"/>
            <a:ext cx="47724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5400" b="1" dirty="0">
                <a:ln/>
                <a:solidFill>
                  <a:schemeClr val="accent4"/>
                </a:solidFill>
              </a:rPr>
              <a:t>Obojživelníci ČR</a:t>
            </a:r>
          </a:p>
        </p:txBody>
      </p:sp>
    </p:spTree>
    <p:extLst>
      <p:ext uri="{BB962C8B-B14F-4D97-AF65-F5344CB8AC3E}">
        <p14:creationId xmlns:p14="http://schemas.microsoft.com/office/powerpoint/2010/main" val="2462827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mphibiaweb.org/rangemaps/Bombina_bombin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2" y="2990826"/>
            <a:ext cx="460057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biolib.cz/IMG/MAP/TXM/82.pn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8AB7FF"/>
              </a:clrFrom>
              <a:clrTo>
                <a:srgbClr val="8AB7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558" y="1843377"/>
            <a:ext cx="3059279" cy="189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mphibiaweb.org/rangemaps/Bombina_variegat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658" y="2954672"/>
            <a:ext cx="4817735" cy="368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biolib.cz/IMG/MAP/TXM/81.pn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8AB7FF"/>
              </a:clrFrom>
              <a:clrTo>
                <a:srgbClr val="8AB7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239" y="1843377"/>
            <a:ext cx="3059280" cy="189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a 7">
            <a:extLst>
              <a:ext uri="{FF2B5EF4-FFF2-40B4-BE49-F238E27FC236}">
                <a16:creationId xmlns:a16="http://schemas.microsoft.com/office/drawing/2014/main" id="{2CC6B14E-2206-4C3B-981C-FDEAC2BBE6BB}"/>
              </a:ext>
            </a:extLst>
          </p:cNvPr>
          <p:cNvSpPr/>
          <p:nvPr/>
        </p:nvSpPr>
        <p:spPr>
          <a:xfrm>
            <a:off x="456322" y="1643866"/>
            <a:ext cx="1087655" cy="1039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BFBE077-6457-4461-A9FF-78ED128C707B}"/>
              </a:ext>
            </a:extLst>
          </p:cNvPr>
          <p:cNvSpPr txBox="1"/>
          <p:nvPr/>
        </p:nvSpPr>
        <p:spPr>
          <a:xfrm>
            <a:off x="485197" y="1983691"/>
            <a:ext cx="105878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ohrožený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64156415-E631-4180-AAAD-EF74BE81D410}"/>
              </a:ext>
            </a:extLst>
          </p:cNvPr>
          <p:cNvGrpSpPr/>
          <p:nvPr/>
        </p:nvGrpSpPr>
        <p:grpSpPr>
          <a:xfrm>
            <a:off x="6757216" y="1680560"/>
            <a:ext cx="1087655" cy="1039528"/>
            <a:chOff x="10337533" y="259882"/>
            <a:chExt cx="1087655" cy="1039528"/>
          </a:xfrm>
        </p:grpSpPr>
        <p:sp>
          <p:nvSpPr>
            <p:cNvPr id="12" name="Elipsa 7">
              <a:extLst>
                <a:ext uri="{FF2B5EF4-FFF2-40B4-BE49-F238E27FC236}">
                  <a16:creationId xmlns:a16="http://schemas.microsoft.com/office/drawing/2014/main" id="{FDEB562F-BF2C-4933-8DA5-F48AD4C02EA4}"/>
                </a:ext>
              </a:extLst>
            </p:cNvPr>
            <p:cNvSpPr/>
            <p:nvPr/>
          </p:nvSpPr>
          <p:spPr>
            <a:xfrm>
              <a:off x="10337533" y="259882"/>
              <a:ext cx="1087655" cy="10395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F951EE55-030B-44A8-A17E-0E69078FD398}"/>
                </a:ext>
              </a:extLst>
            </p:cNvPr>
            <p:cNvSpPr txBox="1"/>
            <p:nvPr/>
          </p:nvSpPr>
          <p:spPr>
            <a:xfrm>
              <a:off x="10351970" y="442762"/>
              <a:ext cx="10587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kriticky </a:t>
              </a:r>
            </a:p>
            <a:p>
              <a:pPr algn="ctr"/>
              <a:r>
                <a:rPr lang="cs-CZ" dirty="0"/>
                <a:t>ohrožený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2836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8297804" y="3304795"/>
            <a:ext cx="2194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err="1"/>
              <a:t>kuňčí</a:t>
            </a:r>
            <a:r>
              <a:rPr lang="cs-CZ" sz="2800" dirty="0"/>
              <a:t> reflex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6497" y="1176719"/>
            <a:ext cx="4966139" cy="1878375"/>
          </a:xfrm>
          <a:prstGeom prst="rect">
            <a:avLst/>
          </a:prstGeom>
        </p:spPr>
      </p:pic>
      <p:pic>
        <p:nvPicPr>
          <p:cNvPr id="8" name="Picture 3" descr="C:\Users\Terina\Downloads\298950_1937002999357_1670825870_1407136_1402160156_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1676" y="3905903"/>
            <a:ext cx="4910960" cy="2490953"/>
          </a:xfrm>
          <a:prstGeom prst="rect">
            <a:avLst/>
          </a:prstGeom>
          <a:noFill/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337" y="1176719"/>
            <a:ext cx="5485030" cy="235817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337" y="3566405"/>
            <a:ext cx="5485030" cy="295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52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069610" y="270703"/>
            <a:ext cx="7375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5400" b="1" dirty="0" err="1">
                <a:ln/>
                <a:solidFill>
                  <a:schemeClr val="accent4"/>
                </a:solidFill>
              </a:rPr>
              <a:t>Blatnicovití</a:t>
            </a:r>
            <a:r>
              <a:rPr lang="cs-CZ" sz="5400" b="1" dirty="0">
                <a:ln/>
                <a:solidFill>
                  <a:schemeClr val="accent4"/>
                </a:solidFill>
              </a:rPr>
              <a:t> - </a:t>
            </a:r>
            <a:r>
              <a:rPr lang="cs-CZ" sz="5400" b="1" dirty="0" err="1">
                <a:ln/>
                <a:solidFill>
                  <a:schemeClr val="accent4"/>
                </a:solidFill>
              </a:rPr>
              <a:t>Pelobatidae</a:t>
            </a:r>
            <a:endParaRPr lang="cs-CZ" sz="5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-664891" y="1380102"/>
            <a:ext cx="82323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dirty="0"/>
              <a:t>Blatnice skvrnitá - </a:t>
            </a:r>
            <a:r>
              <a:rPr lang="cs-CZ" sz="2800" i="1" dirty="0" err="1"/>
              <a:t>Pelobates</a:t>
            </a:r>
            <a:r>
              <a:rPr lang="cs-CZ" sz="2800" i="1" dirty="0"/>
              <a:t> </a:t>
            </a:r>
            <a:r>
              <a:rPr lang="cs-CZ" sz="2800" i="1" dirty="0" err="1"/>
              <a:t>fuscus</a:t>
            </a:r>
            <a:endParaRPr lang="cs-CZ" sz="2800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7439" y="1964073"/>
            <a:ext cx="4674636" cy="313480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4" y="2004392"/>
            <a:ext cx="3120729" cy="2324446"/>
          </a:xfrm>
          <a:prstGeom prst="rect">
            <a:avLst/>
          </a:prstGeom>
        </p:spPr>
      </p:pic>
      <p:pic>
        <p:nvPicPr>
          <p:cNvPr id="2052" name="Picture 4" descr="http://www.naturefoto2000.com/image/Pelobates_fuscus_IMG_1203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6821" y="1380102"/>
            <a:ext cx="3690266" cy="226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2706668-A579-41E4-BBC8-DFFA154AA273}"/>
              </a:ext>
            </a:extLst>
          </p:cNvPr>
          <p:cNvSpPr/>
          <p:nvPr/>
        </p:nvSpPr>
        <p:spPr>
          <a:xfrm>
            <a:off x="497439" y="5098878"/>
            <a:ext cx="70174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Blatnice skvrnitá je noční, žába. hrabavá –patní hrbol.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jde o velmi nenápadnou žábu. , rozšířena často v pískovnách, ale obývá i jiná rozmanitá stanoviště –otevřené krajiny (důležitý je podklad) písčité půdy, bezlesí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známa je svislá zornička nebo  česnekový pach</a:t>
            </a:r>
            <a:endParaRPr lang="cs-CZ" dirty="0"/>
          </a:p>
        </p:txBody>
      </p:sp>
      <p:pic>
        <p:nvPicPr>
          <p:cNvPr id="7" name="blatnice">
            <a:hlinkClick r:id="" action="ppaction://media"/>
            <a:extLst>
              <a:ext uri="{FF2B5EF4-FFF2-40B4-BE49-F238E27FC236}">
                <a16:creationId xmlns:a16="http://schemas.microsoft.com/office/drawing/2014/main" id="{9C46D5A7-8329-4190-A7C9-A03F980CC3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90" end="8366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2540" y="39420"/>
            <a:ext cx="1385896" cy="13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8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-1673884" y="1339152"/>
            <a:ext cx="82323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i="1" dirty="0" err="1"/>
              <a:t>Pelobates</a:t>
            </a:r>
            <a:r>
              <a:rPr lang="cs-CZ" sz="2800" i="1" dirty="0"/>
              <a:t> </a:t>
            </a:r>
            <a:r>
              <a:rPr lang="cs-CZ" sz="2800" i="1" dirty="0" err="1"/>
              <a:t>fuscus</a:t>
            </a:r>
            <a:endParaRPr lang="cs-CZ" sz="2800" i="1" dirty="0"/>
          </a:p>
        </p:txBody>
      </p:sp>
      <p:pic>
        <p:nvPicPr>
          <p:cNvPr id="3074" name="Picture 2" descr="http://amphibiaweb.org/rangemaps/Pelobates_fuscus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51" y="3076848"/>
            <a:ext cx="460057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ýsledek obrázku pro Pelobates syriacus ma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870" y="3336846"/>
            <a:ext cx="3546822" cy="270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biolib.cz/IMG/MAP/TXM/70.pn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8AB7FF"/>
              </a:clrFrom>
              <a:clrTo>
                <a:srgbClr val="8AB7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764" y="1600762"/>
            <a:ext cx="3681050" cy="228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balcanica.info/f/8791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94870" y="1600762"/>
            <a:ext cx="3541395" cy="168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5866697" y="4451901"/>
            <a:ext cx="82323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i="1" dirty="0" err="1"/>
              <a:t>Pelobates</a:t>
            </a:r>
            <a:r>
              <a:rPr lang="cs-CZ" sz="2800" i="1" dirty="0"/>
              <a:t> </a:t>
            </a:r>
            <a:r>
              <a:rPr lang="cs-CZ" sz="2800" i="1" dirty="0" err="1"/>
              <a:t>syriacus</a:t>
            </a:r>
            <a:endParaRPr lang="cs-CZ" sz="2800" i="1" dirty="0"/>
          </a:p>
        </p:txBody>
      </p:sp>
      <p:sp>
        <p:nvSpPr>
          <p:cNvPr id="11" name="Elipsa 7">
            <a:extLst>
              <a:ext uri="{FF2B5EF4-FFF2-40B4-BE49-F238E27FC236}">
                <a16:creationId xmlns:a16="http://schemas.microsoft.com/office/drawing/2014/main" id="{64547C38-3A05-49E6-A436-F9E4E5677682}"/>
              </a:ext>
            </a:extLst>
          </p:cNvPr>
          <p:cNvSpPr/>
          <p:nvPr/>
        </p:nvSpPr>
        <p:spPr>
          <a:xfrm>
            <a:off x="363440" y="264867"/>
            <a:ext cx="1087655" cy="1039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1682E85-08DA-4BD7-9FAA-E895C1276A16}"/>
              </a:ext>
            </a:extLst>
          </p:cNvPr>
          <p:cNvSpPr txBox="1"/>
          <p:nvPr/>
        </p:nvSpPr>
        <p:spPr>
          <a:xfrm>
            <a:off x="392315" y="482772"/>
            <a:ext cx="105878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téměř</a:t>
            </a:r>
          </a:p>
          <a:p>
            <a:pPr algn="ctr"/>
            <a:r>
              <a:rPr lang="cs-CZ" dirty="0"/>
              <a:t>ohrožený</a:t>
            </a:r>
          </a:p>
        </p:txBody>
      </p:sp>
    </p:spTree>
    <p:extLst>
      <p:ext uri="{BB962C8B-B14F-4D97-AF65-F5344CB8AC3E}">
        <p14:creationId xmlns:p14="http://schemas.microsoft.com/office/powerpoint/2010/main" val="1801778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456308" y="1781503"/>
            <a:ext cx="6858000" cy="329499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1DF30AF-D4BB-48F9-BA14-174C7CE98D97}"/>
              </a:ext>
            </a:extLst>
          </p:cNvPr>
          <p:cNvSpPr/>
          <p:nvPr/>
        </p:nvSpPr>
        <p:spPr>
          <a:xfrm>
            <a:off x="7974222" y="2916689"/>
            <a:ext cx="383443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dirty="0"/>
              <a:t>Vajíčka má uspořádané do velmi silných provazců.   </a:t>
            </a:r>
          </a:p>
          <a:p>
            <a:r>
              <a:rPr lang="cs-CZ" dirty="0"/>
              <a:t>obrovští pulci (zimování)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F6FC972-EFB7-44E3-8222-8B68619FF6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06" b="11122"/>
          <a:stretch/>
        </p:blipFill>
        <p:spPr>
          <a:xfrm>
            <a:off x="7675886" y="4024685"/>
            <a:ext cx="4046681" cy="2704314"/>
          </a:xfrm>
          <a:prstGeom prst="rect">
            <a:avLst/>
          </a:prstGeom>
        </p:spPr>
      </p:pic>
      <p:pic>
        <p:nvPicPr>
          <p:cNvPr id="8" name="Picture 2" descr="http://www.sevcikphoto.com/images/blatnice-pelobates-5.jpg">
            <a:extLst>
              <a:ext uri="{FF2B5EF4-FFF2-40B4-BE49-F238E27FC236}">
                <a16:creationId xmlns:a16="http://schemas.microsoft.com/office/drawing/2014/main" id="{CA0671A3-4BB5-4454-8D26-C674B1A11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06"/>
          <a:stretch/>
        </p:blipFill>
        <p:spPr bwMode="auto">
          <a:xfrm>
            <a:off x="7675886" y="129001"/>
            <a:ext cx="4046681" cy="293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37F7839-BB27-4CB3-91E6-DE58F706B4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5"/>
          <a:stretch/>
        </p:blipFill>
        <p:spPr>
          <a:xfrm>
            <a:off x="383344" y="0"/>
            <a:ext cx="3711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61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34" y="4039796"/>
            <a:ext cx="3699643" cy="2471361"/>
          </a:xfrm>
          <a:prstGeom prst="rect">
            <a:avLst/>
          </a:prstGeom>
        </p:spPr>
      </p:pic>
      <p:pic>
        <p:nvPicPr>
          <p:cNvPr id="3" name="Obrázek 2" descr="C:\Users\Terina\Downloads\DSC_0483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782" y="1717253"/>
            <a:ext cx="2456795" cy="26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2135361" y="270703"/>
            <a:ext cx="7243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5400" b="1" dirty="0">
                <a:ln/>
                <a:solidFill>
                  <a:schemeClr val="accent4"/>
                </a:solidFill>
              </a:rPr>
              <a:t>Ropuchovití - </a:t>
            </a:r>
            <a:r>
              <a:rPr lang="cs-CZ" sz="5400" b="1" dirty="0" err="1">
                <a:ln/>
                <a:solidFill>
                  <a:schemeClr val="accent4"/>
                </a:solidFill>
              </a:rPr>
              <a:t>Bufonidae</a:t>
            </a:r>
            <a:r>
              <a:rPr lang="cs-CZ" sz="5400" b="1" dirty="0">
                <a:ln/>
                <a:solidFill>
                  <a:schemeClr val="accent4"/>
                </a:solidFill>
              </a:rPr>
              <a:t> </a:t>
            </a:r>
          </a:p>
        </p:txBody>
      </p:sp>
      <p:pic>
        <p:nvPicPr>
          <p:cNvPr id="7170" name="Picture 2" descr="http://calendrier-lunaire.info/wp-content/uploads/2016/03/calendrier-lunaire-crapaud-e145808416636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07" y="4238505"/>
            <a:ext cx="3750250" cy="227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0087" y="1723965"/>
            <a:ext cx="3204289" cy="26743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954" y="4663284"/>
            <a:ext cx="3045945" cy="184787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186036" y="1372530"/>
            <a:ext cx="2923747" cy="342308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7666903" y="1270977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Ropucha krátkonohá - </a:t>
            </a:r>
            <a:r>
              <a:rPr lang="cs-CZ" i="1" dirty="0" err="1">
                <a:latin typeface="Arial" panose="020B0604020202020204" pitchFamily="34" charset="0"/>
              </a:rPr>
              <a:t>Epidalea</a:t>
            </a:r>
            <a:r>
              <a:rPr lang="cs-CZ" i="1" dirty="0">
                <a:latin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</a:rPr>
              <a:t>calamita</a:t>
            </a:r>
            <a:endParaRPr lang="en-US" dirty="0"/>
          </a:p>
        </p:txBody>
      </p:sp>
      <p:sp>
        <p:nvSpPr>
          <p:cNvPr id="9" name="Obdélník 8"/>
          <p:cNvSpPr/>
          <p:nvPr/>
        </p:nvSpPr>
        <p:spPr>
          <a:xfrm>
            <a:off x="4075764" y="1272712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Ropucha zelená - </a:t>
            </a:r>
            <a:r>
              <a:rPr lang="cs-CZ" i="1" dirty="0" err="1">
                <a:latin typeface="Arial" panose="020B0604020202020204" pitchFamily="34" charset="0"/>
              </a:rPr>
              <a:t>Bufotes</a:t>
            </a:r>
            <a:r>
              <a:rPr lang="cs-CZ" i="1" dirty="0">
                <a:latin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</a:rPr>
              <a:t>viridis</a:t>
            </a:r>
            <a:endParaRPr lang="en-US" dirty="0"/>
          </a:p>
        </p:txBody>
      </p:sp>
      <p:sp>
        <p:nvSpPr>
          <p:cNvPr id="10" name="Obdélník 9"/>
          <p:cNvSpPr/>
          <p:nvPr/>
        </p:nvSpPr>
        <p:spPr>
          <a:xfrm>
            <a:off x="337389" y="1270977"/>
            <a:ext cx="3121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Ropucha obecná - </a:t>
            </a:r>
            <a:r>
              <a:rPr lang="cs-CZ" i="1" dirty="0" err="1">
                <a:latin typeface="Arial" panose="020B0604020202020204" pitchFamily="34" charset="0"/>
              </a:rPr>
              <a:t>Bufo</a:t>
            </a:r>
            <a:r>
              <a:rPr lang="cs-CZ" i="1" dirty="0">
                <a:latin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</a:rPr>
              <a:t>bufo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382542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5"/>
          <a:stretch/>
        </p:blipFill>
        <p:spPr>
          <a:xfrm>
            <a:off x="394138" y="344161"/>
            <a:ext cx="6948652" cy="345915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2399" y="344161"/>
            <a:ext cx="4020207" cy="198645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904" y="4522991"/>
            <a:ext cx="4087092" cy="20669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2809" y="4522990"/>
            <a:ext cx="2629981" cy="20669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2764" y="4929900"/>
            <a:ext cx="3989841" cy="166008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2765" y="2465882"/>
            <a:ext cx="3989840" cy="2374134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BD197552-03DD-419B-9AB6-7F8ED8FE34B0}"/>
              </a:ext>
            </a:extLst>
          </p:cNvPr>
          <p:cNvSpPr/>
          <p:nvPr/>
        </p:nvSpPr>
        <p:spPr>
          <a:xfrm>
            <a:off x="1027301" y="3978486"/>
            <a:ext cx="5682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vajíčka v provazcích, Pulci jsou černí a tvoří slukovitá hejna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2928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350706" y="270703"/>
            <a:ext cx="28129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5400" b="1" dirty="0">
                <a:ln/>
                <a:solidFill>
                  <a:schemeClr val="accent4"/>
                </a:solidFill>
              </a:rPr>
              <a:t>Ropuchy </a:t>
            </a:r>
          </a:p>
        </p:txBody>
      </p:sp>
      <p:sp>
        <p:nvSpPr>
          <p:cNvPr id="5" name="Obdélník 4"/>
          <p:cNvSpPr/>
          <p:nvPr/>
        </p:nvSpPr>
        <p:spPr>
          <a:xfrm>
            <a:off x="1431923" y="1194033"/>
            <a:ext cx="9635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i="1" dirty="0" err="1">
                <a:latin typeface="Arial" panose="020B0604020202020204" pitchFamily="34" charset="0"/>
              </a:rPr>
              <a:t>Bufo</a:t>
            </a:r>
            <a:r>
              <a:rPr lang="cs-CZ" sz="2800" i="1" dirty="0">
                <a:latin typeface="Arial" panose="020B0604020202020204" pitchFamily="34" charset="0"/>
              </a:rPr>
              <a:t> </a:t>
            </a:r>
            <a:r>
              <a:rPr lang="cs-CZ" sz="2800" i="1" dirty="0" err="1">
                <a:latin typeface="Arial" panose="020B0604020202020204" pitchFamily="34" charset="0"/>
              </a:rPr>
              <a:t>bufo</a:t>
            </a:r>
            <a:r>
              <a:rPr lang="cs-CZ" sz="2800" i="1" dirty="0">
                <a:latin typeface="Arial" panose="020B0604020202020204" pitchFamily="34" charset="0"/>
              </a:rPr>
              <a:t>     	  </a:t>
            </a:r>
            <a:r>
              <a:rPr lang="cs-CZ" sz="2800" i="1" dirty="0" err="1">
                <a:latin typeface="Arial" panose="020B0604020202020204" pitchFamily="34" charset="0"/>
              </a:rPr>
              <a:t>Bufotes</a:t>
            </a:r>
            <a:r>
              <a:rPr lang="cs-CZ" sz="2800" i="1" dirty="0">
                <a:latin typeface="Arial" panose="020B0604020202020204" pitchFamily="34" charset="0"/>
              </a:rPr>
              <a:t> </a:t>
            </a:r>
            <a:r>
              <a:rPr lang="cs-CZ" sz="2800" i="1" dirty="0" err="1">
                <a:latin typeface="Arial" panose="020B0604020202020204" pitchFamily="34" charset="0"/>
              </a:rPr>
              <a:t>viridis</a:t>
            </a:r>
            <a:r>
              <a:rPr lang="cs-CZ" sz="2800" i="1" dirty="0">
                <a:latin typeface="Arial" panose="020B0604020202020204" pitchFamily="34" charset="0"/>
              </a:rPr>
              <a:t>		  </a:t>
            </a:r>
            <a:r>
              <a:rPr lang="cs-CZ" sz="2800" i="1" dirty="0" err="1">
                <a:latin typeface="Arial" panose="020B0604020202020204" pitchFamily="34" charset="0"/>
              </a:rPr>
              <a:t>Epidalea</a:t>
            </a:r>
            <a:r>
              <a:rPr lang="cs-CZ" sz="2800" i="1" dirty="0">
                <a:latin typeface="Arial" panose="020B0604020202020204" pitchFamily="34" charset="0"/>
              </a:rPr>
              <a:t> </a:t>
            </a:r>
            <a:r>
              <a:rPr lang="cs-CZ" sz="2800" i="1" dirty="0" err="1">
                <a:latin typeface="Arial" panose="020B0604020202020204" pitchFamily="34" charset="0"/>
              </a:rPr>
              <a:t>calamita</a:t>
            </a:r>
            <a:endParaRPr lang="cs-CZ" sz="2800" i="1" dirty="0"/>
          </a:p>
        </p:txBody>
      </p:sp>
      <p:pic>
        <p:nvPicPr>
          <p:cNvPr id="9" name="Obrázek 8" descr="C:\Users\Terina\Downloads\DSC_0483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782" y="1717253"/>
            <a:ext cx="2456795" cy="26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0087" y="1723965"/>
            <a:ext cx="3204289" cy="267434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186036" y="1372530"/>
            <a:ext cx="2923747" cy="3423088"/>
          </a:xfrm>
          <a:prstGeom prst="rect">
            <a:avLst/>
          </a:prstGeom>
        </p:spPr>
      </p:pic>
      <p:pic>
        <p:nvPicPr>
          <p:cNvPr id="7" name="Picture 2" descr="http://calendrier-lunaire.info/wp-content/uploads/2016/03/calendrier-lunaire-crapaud-e1458084166366.jpg">
            <a:extLst>
              <a:ext uri="{FF2B5EF4-FFF2-40B4-BE49-F238E27FC236}">
                <a16:creationId xmlns:a16="http://schemas.microsoft.com/office/drawing/2014/main" id="{DB8FCD8D-3E82-4C8B-BB43-C73435788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56" y="4527641"/>
            <a:ext cx="3750250" cy="227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op.obecna">
            <a:hlinkClick r:id="" action="ppaction://media"/>
            <a:extLst>
              <a:ext uri="{FF2B5EF4-FFF2-40B4-BE49-F238E27FC236}">
                <a16:creationId xmlns:a16="http://schemas.microsoft.com/office/drawing/2014/main" id="{3CAA23E8-86DF-4023-889C-1E4408961A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99" end="1794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4827" y="2175928"/>
            <a:ext cx="817390" cy="817390"/>
          </a:xfrm>
          <a:prstGeom prst="rect">
            <a:avLst/>
          </a:prstGeom>
        </p:spPr>
      </p:pic>
      <p:pic>
        <p:nvPicPr>
          <p:cNvPr id="3" name="rop.zelena">
            <a:hlinkClick r:id="" action="ppaction://media"/>
            <a:extLst>
              <a:ext uri="{FF2B5EF4-FFF2-40B4-BE49-F238E27FC236}">
                <a16:creationId xmlns:a16="http://schemas.microsoft.com/office/drawing/2014/main" id="{634CF3BF-42E0-4DB3-8FDD-7CB620B39E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934" end="17522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16237" y="4334133"/>
            <a:ext cx="922969" cy="922969"/>
          </a:xfrm>
          <a:prstGeom prst="rect">
            <a:avLst/>
          </a:prstGeom>
        </p:spPr>
      </p:pic>
      <p:pic>
        <p:nvPicPr>
          <p:cNvPr id="6" name="rop.krátkonoha">
            <a:hlinkClick r:id="" action="ppaction://media"/>
            <a:extLst>
              <a:ext uri="{FF2B5EF4-FFF2-40B4-BE49-F238E27FC236}">
                <a16:creationId xmlns:a16="http://schemas.microsoft.com/office/drawing/2014/main" id="{CD4C667C-9CE2-4E39-996B-2EF4A04530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5852" end="11199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60863" y="2660963"/>
            <a:ext cx="922968" cy="92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3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5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amphibiaweb.org/rangemaps/Bufotes_viridi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871" y="919272"/>
            <a:ext cx="4023600" cy="304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431923" y="144550"/>
            <a:ext cx="9635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i="1" dirty="0" err="1">
                <a:latin typeface="Arial" panose="020B0604020202020204" pitchFamily="34" charset="0"/>
              </a:rPr>
              <a:t>Bufo</a:t>
            </a:r>
            <a:r>
              <a:rPr lang="cs-CZ" sz="2800" i="1" dirty="0">
                <a:latin typeface="Arial" panose="020B0604020202020204" pitchFamily="34" charset="0"/>
              </a:rPr>
              <a:t> </a:t>
            </a:r>
            <a:r>
              <a:rPr lang="cs-CZ" sz="2800" i="1" dirty="0" err="1">
                <a:latin typeface="Arial" panose="020B0604020202020204" pitchFamily="34" charset="0"/>
              </a:rPr>
              <a:t>bufo</a:t>
            </a:r>
            <a:r>
              <a:rPr lang="cs-CZ" sz="2800" i="1" dirty="0">
                <a:latin typeface="Arial" panose="020B0604020202020204" pitchFamily="34" charset="0"/>
              </a:rPr>
              <a:t>     	  </a:t>
            </a:r>
            <a:r>
              <a:rPr lang="cs-CZ" sz="2800" i="1" dirty="0" err="1">
                <a:latin typeface="Arial" panose="020B0604020202020204" pitchFamily="34" charset="0"/>
              </a:rPr>
              <a:t>Bufotes</a:t>
            </a:r>
            <a:r>
              <a:rPr lang="cs-CZ" sz="2800" i="1" dirty="0">
                <a:latin typeface="Arial" panose="020B0604020202020204" pitchFamily="34" charset="0"/>
              </a:rPr>
              <a:t> </a:t>
            </a:r>
            <a:r>
              <a:rPr lang="cs-CZ" sz="2800" i="1" dirty="0" err="1">
                <a:latin typeface="Arial" panose="020B0604020202020204" pitchFamily="34" charset="0"/>
              </a:rPr>
              <a:t>viridis</a:t>
            </a:r>
            <a:r>
              <a:rPr lang="cs-CZ" sz="2800" i="1" dirty="0">
                <a:latin typeface="Arial" panose="020B0604020202020204" pitchFamily="34" charset="0"/>
              </a:rPr>
              <a:t>		  </a:t>
            </a:r>
            <a:r>
              <a:rPr lang="cs-CZ" sz="2800" i="1" dirty="0" err="1">
                <a:latin typeface="Arial" panose="020B0604020202020204" pitchFamily="34" charset="0"/>
              </a:rPr>
              <a:t>Epidalea</a:t>
            </a:r>
            <a:r>
              <a:rPr lang="cs-CZ" sz="2800" i="1" dirty="0">
                <a:latin typeface="Arial" panose="020B0604020202020204" pitchFamily="34" charset="0"/>
              </a:rPr>
              <a:t> </a:t>
            </a:r>
            <a:r>
              <a:rPr lang="cs-CZ" sz="2800" i="1" dirty="0" err="1">
                <a:latin typeface="Arial" panose="020B0604020202020204" pitchFamily="34" charset="0"/>
              </a:rPr>
              <a:t>calamita</a:t>
            </a:r>
            <a:endParaRPr lang="cs-CZ" sz="2800" i="1" dirty="0"/>
          </a:p>
        </p:txBody>
      </p:sp>
      <p:pic>
        <p:nvPicPr>
          <p:cNvPr id="4098" name="Picture 2" descr="http://amphibiaweb.org/rangemaps/Bufo_bufo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40" y="919271"/>
            <a:ext cx="3988722" cy="304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amphibiaweb.org/rangemaps/Epidalea_calamita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464" y="919271"/>
            <a:ext cx="3988722" cy="304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biolib.cz/IMG/MAP/TXM/80.pn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8AB7FF"/>
              </a:clrFrom>
              <a:clrTo>
                <a:srgbClr val="8AB7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690" y="4738465"/>
            <a:ext cx="3113261" cy="192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biolib.cz/IMG/MAP/TXM/103.png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8AB7FF"/>
              </a:clrFrom>
              <a:clrTo>
                <a:srgbClr val="8AB7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74" y="4748855"/>
            <a:ext cx="3113261" cy="192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biolib.cz/IMG/MAP/TXM/79.png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8AB7FF"/>
              </a:clrFrom>
              <a:clrTo>
                <a:srgbClr val="8AB7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868" y="4744162"/>
            <a:ext cx="3120836" cy="193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lipsa 7">
            <a:extLst>
              <a:ext uri="{FF2B5EF4-FFF2-40B4-BE49-F238E27FC236}">
                <a16:creationId xmlns:a16="http://schemas.microsoft.com/office/drawing/2014/main" id="{D34C2887-9856-4BEB-A576-F21E4E388330}"/>
              </a:ext>
            </a:extLst>
          </p:cNvPr>
          <p:cNvSpPr/>
          <p:nvPr/>
        </p:nvSpPr>
        <p:spPr>
          <a:xfrm>
            <a:off x="6723422" y="3999785"/>
            <a:ext cx="1087655" cy="1039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6716537-4126-4617-AB10-0D6CCDAF2993}"/>
              </a:ext>
            </a:extLst>
          </p:cNvPr>
          <p:cNvSpPr txBox="1"/>
          <p:nvPr/>
        </p:nvSpPr>
        <p:spPr>
          <a:xfrm>
            <a:off x="6752297" y="4308437"/>
            <a:ext cx="105878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ohrožený</a:t>
            </a:r>
          </a:p>
        </p:txBody>
      </p:sp>
      <p:sp>
        <p:nvSpPr>
          <p:cNvPr id="17" name="Elipsa 7">
            <a:extLst>
              <a:ext uri="{FF2B5EF4-FFF2-40B4-BE49-F238E27FC236}">
                <a16:creationId xmlns:a16="http://schemas.microsoft.com/office/drawing/2014/main" id="{A223C64B-0614-468D-A62C-FC51DD217E23}"/>
              </a:ext>
            </a:extLst>
          </p:cNvPr>
          <p:cNvSpPr/>
          <p:nvPr/>
        </p:nvSpPr>
        <p:spPr>
          <a:xfrm>
            <a:off x="2901411" y="4030152"/>
            <a:ext cx="1087655" cy="1039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1930C49-6F8D-471F-9028-2120B16C75A0}"/>
              </a:ext>
            </a:extLst>
          </p:cNvPr>
          <p:cNvSpPr txBox="1"/>
          <p:nvPr/>
        </p:nvSpPr>
        <p:spPr>
          <a:xfrm>
            <a:off x="2849394" y="4369977"/>
            <a:ext cx="124635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zranitelný</a:t>
            </a: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0D6E3F0F-B642-451B-B4F9-6D6C983AFB0D}"/>
              </a:ext>
            </a:extLst>
          </p:cNvPr>
          <p:cNvGrpSpPr/>
          <p:nvPr/>
        </p:nvGrpSpPr>
        <p:grpSpPr>
          <a:xfrm>
            <a:off x="10772045" y="3957417"/>
            <a:ext cx="1087655" cy="1039528"/>
            <a:chOff x="10337533" y="259882"/>
            <a:chExt cx="1087655" cy="1039528"/>
          </a:xfrm>
        </p:grpSpPr>
        <p:sp>
          <p:nvSpPr>
            <p:cNvPr id="20" name="Elipsa 7">
              <a:extLst>
                <a:ext uri="{FF2B5EF4-FFF2-40B4-BE49-F238E27FC236}">
                  <a16:creationId xmlns:a16="http://schemas.microsoft.com/office/drawing/2014/main" id="{0AF34CC7-18DF-4075-A411-E0A220EC3D6D}"/>
                </a:ext>
              </a:extLst>
            </p:cNvPr>
            <p:cNvSpPr/>
            <p:nvPr/>
          </p:nvSpPr>
          <p:spPr>
            <a:xfrm>
              <a:off x="10337533" y="259882"/>
              <a:ext cx="1087655" cy="10395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EA4C9B9C-B3A4-4EAA-8D52-4A19B68A6553}"/>
                </a:ext>
              </a:extLst>
            </p:cNvPr>
            <p:cNvSpPr txBox="1"/>
            <p:nvPr/>
          </p:nvSpPr>
          <p:spPr>
            <a:xfrm>
              <a:off x="10351970" y="442762"/>
              <a:ext cx="10587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kriticky </a:t>
              </a:r>
            </a:p>
            <a:p>
              <a:pPr algn="ctr"/>
              <a:r>
                <a:rPr lang="cs-CZ" dirty="0"/>
                <a:t>ohrožený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6199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6/6b/Bufo_bufo-defensive_reaction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52"/>
          <a:stretch/>
        </p:blipFill>
        <p:spPr bwMode="auto">
          <a:xfrm>
            <a:off x="360269" y="293969"/>
            <a:ext cx="5701726" cy="633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Terina\Downloads\260168_1784939837873_1670825870_1230876_4385640_n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3527" y="293969"/>
            <a:ext cx="2727280" cy="3334070"/>
          </a:xfrm>
          <a:prstGeom prst="rect">
            <a:avLst/>
          </a:prstGeom>
          <a:noFill/>
        </p:spPr>
      </p:pic>
      <p:pic>
        <p:nvPicPr>
          <p:cNvPr id="4" name="Picture 3" descr="C:\Users\Terina\Downloads\260168_1784939837873_1670825870_1230876_4385640_n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52339" y="293969"/>
            <a:ext cx="2758965" cy="3334070"/>
          </a:xfrm>
          <a:prstGeom prst="rect">
            <a:avLst/>
          </a:prstGeom>
          <a:noFill/>
        </p:spPr>
      </p:pic>
      <p:pic>
        <p:nvPicPr>
          <p:cNvPr id="6148" name="Picture 4" descr="https://wtf.jpg.wtf/51/a6/1467031959-51a6ae2ae066fb28b7102cfeb3753a4c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3527" y="3647707"/>
            <a:ext cx="5517777" cy="296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537FA20-16DD-426C-B15D-E642251672D1}"/>
              </a:ext>
            </a:extLst>
          </p:cNvPr>
          <p:cNvSpPr/>
          <p:nvPr/>
        </p:nvSpPr>
        <p:spPr>
          <a:xfrm>
            <a:off x="4173450" y="293969"/>
            <a:ext cx="1920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Obranná strategie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9812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162800" y="578658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</a:rPr>
              <a:t>rozmnožováním vázáni na vodu </a:t>
            </a:r>
          </a:p>
          <a:p>
            <a:r>
              <a:rPr lang="cs-CZ" sz="2000" dirty="0">
                <a:latin typeface="Arial" panose="020B0604020202020204" pitchFamily="34" charset="0"/>
              </a:rPr>
              <a:t>– kladení vajíček se slizovým obalem</a:t>
            </a:r>
          </a:p>
          <a:p>
            <a:endParaRPr lang="cs-CZ" sz="2000" dirty="0">
              <a:latin typeface="Arial" panose="020B0604020202020204" pitchFamily="34" charset="0"/>
            </a:endParaRPr>
          </a:p>
          <a:p>
            <a:r>
              <a:rPr lang="cs-CZ" sz="2000" dirty="0">
                <a:latin typeface="Wingdings" panose="05000000000000000000" pitchFamily="2" charset="2"/>
              </a:rPr>
              <a:t>§ </a:t>
            </a:r>
            <a:r>
              <a:rPr lang="cs-CZ" sz="2000" dirty="0">
                <a:latin typeface="Arial" panose="020B0604020202020204" pitchFamily="34" charset="0"/>
              </a:rPr>
              <a:t>vývoj přes larvu</a:t>
            </a:r>
          </a:p>
          <a:p>
            <a:r>
              <a:rPr lang="cs-CZ" sz="2000" dirty="0">
                <a:latin typeface="Wingdings" panose="05000000000000000000" pitchFamily="2" charset="2"/>
              </a:rPr>
              <a:t>§ </a:t>
            </a:r>
            <a:r>
              <a:rPr lang="cs-CZ" sz="2000" dirty="0">
                <a:latin typeface="Arial" panose="020B0604020202020204" pitchFamily="34" charset="0"/>
              </a:rPr>
              <a:t>dospělci masožraví</a:t>
            </a:r>
          </a:p>
          <a:p>
            <a:r>
              <a:rPr lang="cs-CZ" sz="2000" dirty="0">
                <a:latin typeface="Wingdings" panose="05000000000000000000" pitchFamily="2" charset="2"/>
              </a:rPr>
              <a:t>§ </a:t>
            </a:r>
            <a:r>
              <a:rPr lang="cs-CZ" sz="2000" dirty="0">
                <a:latin typeface="Arial" panose="020B0604020202020204" pitchFamily="34" charset="0"/>
              </a:rPr>
              <a:t>tenká kůže – kožní dýchání</a:t>
            </a:r>
          </a:p>
          <a:p>
            <a:r>
              <a:rPr lang="cs-CZ" sz="2000" dirty="0">
                <a:latin typeface="Wingdings" panose="05000000000000000000" pitchFamily="2" charset="2"/>
              </a:rPr>
              <a:t>§ </a:t>
            </a:r>
            <a:r>
              <a:rPr lang="cs-CZ" sz="2000" dirty="0">
                <a:latin typeface="Arial" panose="020B0604020202020204" pitchFamily="34" charset="0"/>
              </a:rPr>
              <a:t>kožní sekrety</a:t>
            </a:r>
          </a:p>
          <a:p>
            <a:r>
              <a:rPr lang="cs-CZ" sz="2000" dirty="0">
                <a:latin typeface="Wingdings" panose="05000000000000000000" pitchFamily="2" charset="2"/>
              </a:rPr>
              <a:t>§ </a:t>
            </a:r>
            <a:r>
              <a:rPr lang="cs-CZ" sz="2000" dirty="0">
                <a:latin typeface="Arial" panose="020B0604020202020204" pitchFamily="34" charset="0"/>
              </a:rPr>
              <a:t>v zajetí 20 – 30 let</a:t>
            </a:r>
            <a:endParaRPr lang="cs-CZ" sz="2000" dirty="0"/>
          </a:p>
        </p:txBody>
      </p:sp>
      <p:pic>
        <p:nvPicPr>
          <p:cNvPr id="5" name="Picture 5" descr="kuze obojz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t="2632" r="30359" b="6540"/>
          <a:stretch>
            <a:fillRect/>
          </a:stretch>
        </p:blipFill>
        <p:spPr bwMode="auto">
          <a:xfrm>
            <a:off x="990600" y="3352800"/>
            <a:ext cx="3429000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zarodecne obaly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3" t="2539" r="621" b="75113"/>
          <a:stretch>
            <a:fillRect/>
          </a:stretch>
        </p:blipFill>
        <p:spPr bwMode="auto">
          <a:xfrm>
            <a:off x="5181600" y="3657600"/>
            <a:ext cx="35052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926200" y="481407"/>
            <a:ext cx="3858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5400" b="1" dirty="0">
                <a:ln/>
                <a:solidFill>
                  <a:schemeClr val="accent4"/>
                </a:solidFill>
              </a:rPr>
              <a:t>Obojživelníci</a:t>
            </a:r>
          </a:p>
        </p:txBody>
      </p:sp>
    </p:spTree>
    <p:extLst>
      <p:ext uri="{BB962C8B-B14F-4D97-AF65-F5344CB8AC3E}">
        <p14:creationId xmlns:p14="http://schemas.microsoft.com/office/powerpoint/2010/main" val="10713666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6648" y="270703"/>
            <a:ext cx="6481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5400" b="1" dirty="0">
                <a:ln/>
                <a:solidFill>
                  <a:schemeClr val="accent4"/>
                </a:solidFill>
              </a:rPr>
              <a:t>Rosničkovití - </a:t>
            </a:r>
            <a:r>
              <a:rPr lang="cs-CZ" sz="5400" b="1" dirty="0" err="1">
                <a:ln/>
                <a:solidFill>
                  <a:schemeClr val="accent4"/>
                </a:solidFill>
              </a:rPr>
              <a:t>Hylidae</a:t>
            </a:r>
            <a:endParaRPr lang="cs-CZ" sz="5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-529808" y="1234628"/>
            <a:ext cx="82323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dirty="0"/>
              <a:t>Rosnička zelená - </a:t>
            </a:r>
            <a:r>
              <a:rPr lang="cs-CZ" sz="2800" i="1" dirty="0" err="1"/>
              <a:t>Hyla</a:t>
            </a:r>
            <a:r>
              <a:rPr lang="cs-CZ" sz="2800" i="1" dirty="0"/>
              <a:t> </a:t>
            </a:r>
            <a:r>
              <a:rPr lang="cs-CZ" sz="2800" i="1" dirty="0" err="1"/>
              <a:t>arborea</a:t>
            </a:r>
            <a:r>
              <a:rPr lang="cs-CZ" sz="2800" i="1" dirty="0"/>
              <a:t>      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988" y="1380102"/>
            <a:ext cx="6587952" cy="4203846"/>
          </a:xfrm>
          <a:prstGeom prst="rect">
            <a:avLst/>
          </a:prstGeom>
        </p:spPr>
      </p:pic>
      <p:pic>
        <p:nvPicPr>
          <p:cNvPr id="7" name="Picture 6" descr="http://www.sirbuday.hu/blog/kepek/allatok/gerincesek/keteltuek/beka_leveli2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19226" y="2362566"/>
            <a:ext cx="3761306" cy="313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D0FB2B6-578F-4128-B45B-0E2C68796AC6}"/>
              </a:ext>
            </a:extLst>
          </p:cNvPr>
          <p:cNvSpPr/>
          <p:nvPr/>
        </p:nvSpPr>
        <p:spPr>
          <a:xfrm>
            <a:off x="363734" y="5854304"/>
            <a:ext cx="6709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Rosnička je naší jedinou stromovou žábou, soumračná aktivita.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Rosnička může byt zbarvená od zelené přes šedou až do hnědé barvy.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9349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805" y="3547241"/>
            <a:ext cx="5171486" cy="29639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5" y="243637"/>
            <a:ext cx="4686644" cy="31244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9102" y="178236"/>
            <a:ext cx="6438801" cy="3124429"/>
          </a:xfrm>
          <a:prstGeom prst="rect">
            <a:avLst/>
          </a:prstGeom>
        </p:spPr>
      </p:pic>
      <p:pic>
        <p:nvPicPr>
          <p:cNvPr id="1026" name="Picture 2" descr="http://amphibia.webzdarma.cz/Hyla%20pul%203_soubory/image00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8" b="12411"/>
          <a:stretch/>
        </p:blipFill>
        <p:spPr bwMode="auto">
          <a:xfrm>
            <a:off x="5886450" y="4207573"/>
            <a:ext cx="5991453" cy="230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220E274-DF1F-4C48-ABA4-6E42DE1FAB6B}"/>
              </a:ext>
            </a:extLst>
          </p:cNvPr>
          <p:cNvSpPr/>
          <p:nvPr/>
        </p:nvSpPr>
        <p:spPr>
          <a:xfrm>
            <a:off x="5886450" y="3285273"/>
            <a:ext cx="77940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Výrazný Hrdelní rezonátor –a velmi silná vokalizace, 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Mála kompaktní snůška s bílými vajíčky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Pulci </a:t>
            </a:r>
            <a:r>
              <a:rPr lang="cs-CZ" dirty="0"/>
              <a:t>viditelné špičaté rostrum</a:t>
            </a:r>
            <a:endParaRPr lang="cs-CZ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rosnicka">
            <a:hlinkClick r:id="" action="ppaction://media"/>
            <a:extLst>
              <a:ext uri="{FF2B5EF4-FFF2-40B4-BE49-F238E27FC236}">
                <a16:creationId xmlns:a16="http://schemas.microsoft.com/office/drawing/2014/main" id="{42273D4E-7A6C-4823-A3A1-30379AEE47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52" end="2320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4533" y="378322"/>
            <a:ext cx="1017751" cy="10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8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-664891" y="1380102"/>
            <a:ext cx="82323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i="1" dirty="0"/>
              <a:t>  </a:t>
            </a:r>
            <a:r>
              <a:rPr lang="cs-CZ" sz="2800" i="1" dirty="0" err="1"/>
              <a:t>Hyla</a:t>
            </a:r>
            <a:r>
              <a:rPr lang="cs-CZ" sz="2800" i="1" dirty="0"/>
              <a:t> </a:t>
            </a:r>
            <a:r>
              <a:rPr lang="cs-CZ" sz="2800" i="1" dirty="0" err="1"/>
              <a:t>arborea</a:t>
            </a:r>
            <a:r>
              <a:rPr lang="cs-CZ" sz="2800" i="1" dirty="0"/>
              <a:t>       </a:t>
            </a:r>
          </a:p>
        </p:txBody>
      </p:sp>
      <p:pic>
        <p:nvPicPr>
          <p:cNvPr id="5122" name="Picture 2" descr="http://amphibiaweb.org/rangemaps/Hyla_arbore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29" y="2261688"/>
            <a:ext cx="5346959" cy="408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biolib.cz/IMG/MAP/TXM/97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8AB7FF"/>
              </a:clrFrom>
              <a:clrTo>
                <a:srgbClr val="8AB7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254" y="783175"/>
            <a:ext cx="3615157" cy="224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pohledydoprirody.snadno.eu/24.5.2010_038-a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8253" y="3099176"/>
            <a:ext cx="3615157" cy="340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a 7">
            <a:extLst>
              <a:ext uri="{FF2B5EF4-FFF2-40B4-BE49-F238E27FC236}">
                <a16:creationId xmlns:a16="http://schemas.microsoft.com/office/drawing/2014/main" id="{6CE7A49F-737A-4E6A-8D6A-DD5C96E89A8D}"/>
              </a:ext>
            </a:extLst>
          </p:cNvPr>
          <p:cNvSpPr/>
          <p:nvPr/>
        </p:nvSpPr>
        <p:spPr>
          <a:xfrm>
            <a:off x="332443" y="302721"/>
            <a:ext cx="1087655" cy="1039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0A76B57-4BC7-4238-8E55-89AE2AFF75D3}"/>
              </a:ext>
            </a:extLst>
          </p:cNvPr>
          <p:cNvSpPr txBox="1"/>
          <p:nvPr/>
        </p:nvSpPr>
        <p:spPr>
          <a:xfrm>
            <a:off x="361318" y="520626"/>
            <a:ext cx="105878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téměř</a:t>
            </a:r>
          </a:p>
          <a:p>
            <a:pPr algn="ctr"/>
            <a:r>
              <a:rPr lang="cs-CZ" dirty="0"/>
              <a:t>ohrožený</a:t>
            </a:r>
          </a:p>
        </p:txBody>
      </p:sp>
    </p:spTree>
    <p:extLst>
      <p:ext uri="{BB962C8B-B14F-4D97-AF65-F5344CB8AC3E}">
        <p14:creationId xmlns:p14="http://schemas.microsoft.com/office/powerpoint/2010/main" val="1735209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2420" y="865826"/>
            <a:ext cx="4560570" cy="625891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2487541" y="270703"/>
            <a:ext cx="6539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5400" b="1" dirty="0" err="1">
                <a:ln/>
                <a:solidFill>
                  <a:schemeClr val="accent4"/>
                </a:solidFill>
              </a:rPr>
              <a:t>Skokanovití</a:t>
            </a:r>
            <a:r>
              <a:rPr lang="cs-CZ" sz="5400" b="1" dirty="0">
                <a:ln/>
                <a:solidFill>
                  <a:schemeClr val="accent4"/>
                </a:solidFill>
              </a:rPr>
              <a:t> - </a:t>
            </a:r>
            <a:r>
              <a:rPr lang="cs-CZ" sz="5400" b="1" dirty="0" err="1">
                <a:ln/>
                <a:solidFill>
                  <a:schemeClr val="accent4"/>
                </a:solidFill>
              </a:rPr>
              <a:t>Ranidae</a:t>
            </a:r>
            <a:endParaRPr lang="cs-CZ" sz="54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515" y="759080"/>
            <a:ext cx="4884136" cy="611433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530444" y="2908738"/>
            <a:ext cx="60929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„suchozemští“ – hnědí  skokani </a:t>
            </a:r>
            <a:r>
              <a:rPr lang="cs-CZ" sz="2800" b="1" i="1" dirty="0"/>
              <a:t>RANA</a:t>
            </a:r>
          </a:p>
          <a:p>
            <a:endParaRPr lang="cs-CZ" sz="2800" b="1" i="1" dirty="0"/>
          </a:p>
          <a:p>
            <a:r>
              <a:rPr lang="cs-CZ" sz="2800" dirty="0"/>
              <a:t>„vodní“ – zelení skokani  </a:t>
            </a:r>
            <a:r>
              <a:rPr lang="cs-CZ" sz="2800" b="1" i="1" dirty="0"/>
              <a:t>PELOPHYLAX</a:t>
            </a:r>
          </a:p>
        </p:txBody>
      </p:sp>
      <p:sp>
        <p:nvSpPr>
          <p:cNvPr id="6" name="Obdélník 5"/>
          <p:cNvSpPr/>
          <p:nvPr/>
        </p:nvSpPr>
        <p:spPr>
          <a:xfrm>
            <a:off x="4767005" y="4992775"/>
            <a:ext cx="40421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000" dirty="0"/>
              <a:t> postavení očí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000" dirty="0"/>
              <a:t> rezonátory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000" dirty="0"/>
              <a:t> blány na zadních nohou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000" dirty="0"/>
              <a:t> způsob života</a:t>
            </a:r>
          </a:p>
        </p:txBody>
      </p:sp>
    </p:spTree>
    <p:extLst>
      <p:ext uri="{BB962C8B-B14F-4D97-AF65-F5344CB8AC3E}">
        <p14:creationId xmlns:p14="http://schemas.microsoft.com/office/powerpoint/2010/main" val="1521797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414044" y="270703"/>
            <a:ext cx="4686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5400" b="1" dirty="0">
                <a:ln/>
                <a:solidFill>
                  <a:schemeClr val="accent4"/>
                </a:solidFill>
              </a:rPr>
              <a:t>„vodní“ skokani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7" y="1822035"/>
            <a:ext cx="3285140" cy="25821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6444" y="1903651"/>
            <a:ext cx="3814685" cy="241888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4652" y="3501735"/>
            <a:ext cx="5708667" cy="308556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81898" y="1223190"/>
            <a:ext cx="4596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Skokan skřehotavý - </a:t>
            </a:r>
            <a:r>
              <a:rPr lang="cs-CZ" i="1" dirty="0" err="1">
                <a:latin typeface="Arial" panose="020B0604020202020204" pitchFamily="34" charset="0"/>
              </a:rPr>
              <a:t>Pelophylax</a:t>
            </a:r>
            <a:r>
              <a:rPr lang="cs-CZ" i="1" dirty="0">
                <a:latin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</a:rPr>
              <a:t>ridibundus</a:t>
            </a:r>
            <a:endParaRPr lang="en-US" dirty="0"/>
          </a:p>
        </p:txBody>
      </p:sp>
      <p:sp>
        <p:nvSpPr>
          <p:cNvPr id="8" name="Obdélník 7"/>
          <p:cNvSpPr/>
          <p:nvPr/>
        </p:nvSpPr>
        <p:spPr>
          <a:xfrm>
            <a:off x="3931527" y="3317069"/>
            <a:ext cx="4480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Skokan zelený - </a:t>
            </a:r>
            <a:r>
              <a:rPr lang="cs-CZ" i="1" dirty="0" err="1">
                <a:latin typeface="Arial" panose="020B0604020202020204" pitchFamily="34" charset="0"/>
              </a:rPr>
              <a:t>Pelophylax</a:t>
            </a:r>
            <a:r>
              <a:rPr lang="cs-CZ" i="1" dirty="0">
                <a:latin typeface="Arial" panose="020B0604020202020204" pitchFamily="34" charset="0"/>
              </a:rPr>
              <a:t> kl. </a:t>
            </a:r>
            <a:r>
              <a:rPr lang="cs-CZ" i="1" dirty="0" err="1">
                <a:latin typeface="Arial" panose="020B0604020202020204" pitchFamily="34" charset="0"/>
              </a:rPr>
              <a:t>esculentus</a:t>
            </a:r>
            <a:endParaRPr lang="en-US" dirty="0"/>
          </a:p>
        </p:txBody>
      </p:sp>
      <p:sp>
        <p:nvSpPr>
          <p:cNvPr id="9" name="Obdélník 8"/>
          <p:cNvSpPr/>
          <p:nvPr/>
        </p:nvSpPr>
        <p:spPr>
          <a:xfrm>
            <a:off x="7619841" y="1223190"/>
            <a:ext cx="4467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Skokan krátkonohý - </a:t>
            </a:r>
            <a:r>
              <a:rPr lang="cs-CZ" i="1" dirty="0" err="1">
                <a:latin typeface="Arial" panose="020B0604020202020204" pitchFamily="34" charset="0"/>
              </a:rPr>
              <a:t>Pelophylax</a:t>
            </a:r>
            <a:r>
              <a:rPr lang="cs-CZ" i="1" dirty="0">
                <a:latin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</a:rPr>
              <a:t>lessonae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260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306553" y="265303"/>
            <a:ext cx="9599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i="1" dirty="0">
                <a:latin typeface="Arial" panose="020B0604020202020204" pitchFamily="34" charset="0"/>
              </a:rPr>
              <a:t> </a:t>
            </a:r>
            <a:r>
              <a:rPr lang="cs-CZ" sz="2800" i="1" dirty="0" err="1">
                <a:latin typeface="Arial" panose="020B0604020202020204" pitchFamily="34" charset="0"/>
              </a:rPr>
              <a:t>Pelophylax</a:t>
            </a:r>
            <a:r>
              <a:rPr lang="cs-CZ" sz="2800" i="1" dirty="0">
                <a:latin typeface="Arial" panose="020B0604020202020204" pitchFamily="34" charset="0"/>
              </a:rPr>
              <a:t> </a:t>
            </a:r>
            <a:r>
              <a:rPr lang="cs-CZ" sz="2800" i="1" dirty="0" err="1">
                <a:latin typeface="Arial" panose="020B0604020202020204" pitchFamily="34" charset="0"/>
              </a:rPr>
              <a:t>ridibundus</a:t>
            </a:r>
            <a:r>
              <a:rPr lang="cs-CZ" sz="2800" i="1" dirty="0">
                <a:latin typeface="Arial" panose="020B0604020202020204" pitchFamily="34" charset="0"/>
              </a:rPr>
              <a:t>	    		 </a:t>
            </a:r>
            <a:r>
              <a:rPr lang="cs-CZ" sz="2800" i="1" dirty="0" err="1">
                <a:latin typeface="Arial" panose="020B0604020202020204" pitchFamily="34" charset="0"/>
              </a:rPr>
              <a:t>Pelophylax</a:t>
            </a:r>
            <a:r>
              <a:rPr lang="cs-CZ" sz="2800" i="1" dirty="0">
                <a:latin typeface="Arial" panose="020B0604020202020204" pitchFamily="34" charset="0"/>
              </a:rPr>
              <a:t> </a:t>
            </a:r>
            <a:r>
              <a:rPr lang="cs-CZ" sz="2800" i="1" dirty="0" err="1">
                <a:latin typeface="Arial" panose="020B0604020202020204" pitchFamily="34" charset="0"/>
              </a:rPr>
              <a:t>lessonae</a:t>
            </a:r>
            <a:endParaRPr lang="cs-CZ" sz="2800" i="1" dirty="0"/>
          </a:p>
        </p:txBody>
      </p:sp>
      <p:pic>
        <p:nvPicPr>
          <p:cNvPr id="11266" name="Picture 2" descr="http://amphibiaweb.org/rangemaps/Pelophylax_ridibundu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7" y="881481"/>
            <a:ext cx="4630993" cy="353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amphibiaweb.org/rangemaps/Pelophylax_lessona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136" y="800810"/>
            <a:ext cx="460057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biolib.cz/IMG/MAP/TXM/99.pn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8AB7FF"/>
              </a:clrFrom>
              <a:clrTo>
                <a:srgbClr val="8AB7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057" y="4829120"/>
            <a:ext cx="3274000" cy="202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biolib.cz/IMG/MAP/TXM/100.pn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8AB7FF"/>
              </a:clrFrom>
              <a:clrTo>
                <a:srgbClr val="8AB7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29" y="4508938"/>
            <a:ext cx="3274000" cy="202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biolib.cz/IMG/MAP/TXM/101.png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8AB7FF"/>
              </a:clrFrom>
              <a:clrTo>
                <a:srgbClr val="8AB7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0651"/>
            <a:ext cx="3223118" cy="199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ipsa 7">
            <a:extLst>
              <a:ext uri="{FF2B5EF4-FFF2-40B4-BE49-F238E27FC236}">
                <a16:creationId xmlns:a16="http://schemas.microsoft.com/office/drawing/2014/main" id="{C1C9D3BB-CD89-4D09-85AF-3418B676A8F3}"/>
              </a:ext>
            </a:extLst>
          </p:cNvPr>
          <p:cNvSpPr/>
          <p:nvPr/>
        </p:nvSpPr>
        <p:spPr>
          <a:xfrm>
            <a:off x="10931917" y="3886123"/>
            <a:ext cx="1087655" cy="1039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134F37D-D86F-4F68-8FCB-F725C11D7270}"/>
              </a:ext>
            </a:extLst>
          </p:cNvPr>
          <p:cNvSpPr txBox="1"/>
          <p:nvPr/>
        </p:nvSpPr>
        <p:spPr>
          <a:xfrm>
            <a:off x="10879900" y="4225948"/>
            <a:ext cx="124635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zranitelný</a:t>
            </a:r>
          </a:p>
        </p:txBody>
      </p:sp>
      <p:sp>
        <p:nvSpPr>
          <p:cNvPr id="12" name="Elipsa 7">
            <a:extLst>
              <a:ext uri="{FF2B5EF4-FFF2-40B4-BE49-F238E27FC236}">
                <a16:creationId xmlns:a16="http://schemas.microsoft.com/office/drawing/2014/main" id="{3B262F04-84B6-4B52-BDDC-FF279E6E9A02}"/>
              </a:ext>
            </a:extLst>
          </p:cNvPr>
          <p:cNvSpPr/>
          <p:nvPr/>
        </p:nvSpPr>
        <p:spPr>
          <a:xfrm>
            <a:off x="2916145" y="4491265"/>
            <a:ext cx="1087655" cy="1039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FAB8805-E888-4122-8909-0E168472D37F}"/>
              </a:ext>
            </a:extLst>
          </p:cNvPr>
          <p:cNvSpPr txBox="1"/>
          <p:nvPr/>
        </p:nvSpPr>
        <p:spPr>
          <a:xfrm>
            <a:off x="2945020" y="4709170"/>
            <a:ext cx="105878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téměř</a:t>
            </a:r>
          </a:p>
          <a:p>
            <a:pPr algn="ctr"/>
            <a:r>
              <a:rPr lang="cs-CZ" dirty="0"/>
              <a:t>ohrožený</a:t>
            </a:r>
          </a:p>
        </p:txBody>
      </p:sp>
      <p:sp>
        <p:nvSpPr>
          <p:cNvPr id="14" name="Elipsa 7">
            <a:extLst>
              <a:ext uri="{FF2B5EF4-FFF2-40B4-BE49-F238E27FC236}">
                <a16:creationId xmlns:a16="http://schemas.microsoft.com/office/drawing/2014/main" id="{27C67132-6D4B-457D-8F22-1CA7C6A989F7}"/>
              </a:ext>
            </a:extLst>
          </p:cNvPr>
          <p:cNvSpPr/>
          <p:nvPr/>
        </p:nvSpPr>
        <p:spPr>
          <a:xfrm>
            <a:off x="5728940" y="3886123"/>
            <a:ext cx="1087655" cy="1039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1846B39-BCC3-4D67-928E-8EBBCA65B838}"/>
              </a:ext>
            </a:extLst>
          </p:cNvPr>
          <p:cNvSpPr txBox="1"/>
          <p:nvPr/>
        </p:nvSpPr>
        <p:spPr>
          <a:xfrm>
            <a:off x="5757815" y="4104028"/>
            <a:ext cx="105878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téměř</a:t>
            </a:r>
          </a:p>
          <a:p>
            <a:pPr algn="ctr"/>
            <a:r>
              <a:rPr lang="cs-CZ" dirty="0"/>
              <a:t>ohrožený</a:t>
            </a:r>
          </a:p>
        </p:txBody>
      </p:sp>
      <p:sp>
        <p:nvSpPr>
          <p:cNvPr id="5" name="Obdélník 4"/>
          <p:cNvSpPr/>
          <p:nvPr/>
        </p:nvSpPr>
        <p:spPr>
          <a:xfrm>
            <a:off x="4654737" y="3400199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>
                <a:latin typeface="Arial" panose="020B0604020202020204" pitchFamily="34" charset="0"/>
              </a:rPr>
              <a:t>Pelophylax</a:t>
            </a:r>
            <a:r>
              <a:rPr lang="cs-CZ" i="1" dirty="0">
                <a:latin typeface="Arial" panose="020B0604020202020204" pitchFamily="34" charset="0"/>
              </a:rPr>
              <a:t> kl. </a:t>
            </a:r>
            <a:r>
              <a:rPr lang="cs-CZ" i="1" dirty="0" err="1">
                <a:latin typeface="Arial" panose="020B0604020202020204" pitchFamily="34" charset="0"/>
              </a:rPr>
              <a:t>esculentus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875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841" y="306870"/>
            <a:ext cx="6257596" cy="350838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EFF1A3F-93CA-4226-BCD2-12ACBE75193A}"/>
              </a:ext>
            </a:extLst>
          </p:cNvPr>
          <p:cNvSpPr/>
          <p:nvPr/>
        </p:nvSpPr>
        <p:spPr>
          <a:xfrm>
            <a:off x="7077504" y="4231250"/>
            <a:ext cx="47394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Boční  párové rezonátory,</a:t>
            </a:r>
          </a:p>
          <a:p>
            <a:endParaRPr lang="cs-CZ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Rozmnožování přes den,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Velmi výrazné (boje mezi samci), 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Silná  vokalizace</a:t>
            </a:r>
            <a:endParaRPr lang="cs-CZ" dirty="0"/>
          </a:p>
        </p:txBody>
      </p:sp>
      <p:pic>
        <p:nvPicPr>
          <p:cNvPr id="6" name="Picture 12" descr="Pelophylax lessonae - skokan krátkonohý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128" y="306870"/>
            <a:ext cx="434340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Pelophylax esculentus - skokan zelený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41" y="4003531"/>
            <a:ext cx="3733800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konakn zeleny">
            <a:hlinkClick r:id="" action="ppaction://media"/>
            <a:extLst>
              <a:ext uri="{FF2B5EF4-FFF2-40B4-BE49-F238E27FC236}">
                <a16:creationId xmlns:a16="http://schemas.microsoft.com/office/drawing/2014/main" id="{E0470409-CFF4-4C26-ACBC-1C4462024B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190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4497" y="4588224"/>
            <a:ext cx="1120354" cy="112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9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436630" y="270703"/>
            <a:ext cx="66411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5400" b="1" dirty="0">
                <a:ln/>
                <a:solidFill>
                  <a:schemeClr val="accent4"/>
                </a:solidFill>
              </a:rPr>
              <a:t>„suchozemští“ skokani</a:t>
            </a:r>
          </a:p>
        </p:txBody>
      </p:sp>
      <p:pic>
        <p:nvPicPr>
          <p:cNvPr id="11272" name="Picture 8" descr="http://www.naturfoto.cz/fullsize/ostatni/skokan-stihly-32000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35617" y="2593122"/>
            <a:ext cx="3382245" cy="199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Żaba moczarowa (Rana arvalis)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2879" y="2390115"/>
            <a:ext cx="3707415" cy="219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www.soil-net.com/album/Animals/Reptile_Amphibians/slides/Frog%2004.jpg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51" y="2275506"/>
            <a:ext cx="3461150" cy="291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33831" y="1957516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Skokan hnědý - </a:t>
            </a:r>
            <a:r>
              <a:rPr lang="cs-CZ" i="1" dirty="0" err="1">
                <a:latin typeface="Arial" panose="020B0604020202020204" pitchFamily="34" charset="0"/>
              </a:rPr>
              <a:t>Rana</a:t>
            </a:r>
            <a:r>
              <a:rPr lang="cs-CZ" i="1" dirty="0">
                <a:latin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</a:rPr>
              <a:t>temporaria</a:t>
            </a:r>
            <a:endParaRPr lang="en-US" dirty="0"/>
          </a:p>
        </p:txBody>
      </p:sp>
      <p:sp>
        <p:nvSpPr>
          <p:cNvPr id="5" name="Obdélník 4"/>
          <p:cNvSpPr/>
          <p:nvPr/>
        </p:nvSpPr>
        <p:spPr>
          <a:xfrm>
            <a:off x="4407076" y="1956608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Skokan štíhlý - </a:t>
            </a:r>
            <a:r>
              <a:rPr lang="cs-CZ" i="1" dirty="0" err="1">
                <a:latin typeface="Arial" panose="020B0604020202020204" pitchFamily="34" charset="0"/>
              </a:rPr>
              <a:t>Rana</a:t>
            </a:r>
            <a:r>
              <a:rPr lang="cs-CZ" i="1" dirty="0">
                <a:latin typeface="Arial" panose="020B0604020202020204" pitchFamily="34" charset="0"/>
              </a:rPr>
              <a:t> dalmatina</a:t>
            </a:r>
            <a:endParaRPr lang="en-US" dirty="0"/>
          </a:p>
        </p:txBody>
      </p:sp>
      <p:sp>
        <p:nvSpPr>
          <p:cNvPr id="6" name="Obdélník 5"/>
          <p:cNvSpPr/>
          <p:nvPr/>
        </p:nvSpPr>
        <p:spPr>
          <a:xfrm>
            <a:off x="8052879" y="1956608"/>
            <a:ext cx="350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Skokan ostronosý - </a:t>
            </a:r>
            <a:r>
              <a:rPr lang="cs-CZ" i="1" dirty="0" err="1">
                <a:latin typeface="Arial" panose="020B0604020202020204" pitchFamily="34" charset="0"/>
              </a:rPr>
              <a:t>Rana</a:t>
            </a:r>
            <a:r>
              <a:rPr lang="cs-CZ" i="1" dirty="0">
                <a:latin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</a:rPr>
              <a:t>arvalis</a:t>
            </a:r>
            <a:endParaRPr lang="en-US" dirty="0"/>
          </a:p>
        </p:txBody>
      </p:sp>
      <p:pic>
        <p:nvPicPr>
          <p:cNvPr id="3" name="skokan_hnedy">
            <a:hlinkClick r:id="" action="ppaction://media"/>
            <a:extLst>
              <a:ext uri="{FF2B5EF4-FFF2-40B4-BE49-F238E27FC236}">
                <a16:creationId xmlns:a16="http://schemas.microsoft.com/office/drawing/2014/main" id="{ED174744-3223-42D9-B872-6F4CFE73C2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063" end="11373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78359" y="5509515"/>
            <a:ext cx="916542" cy="916542"/>
          </a:xfrm>
          <a:prstGeom prst="rect">
            <a:avLst/>
          </a:prstGeom>
        </p:spPr>
      </p:pic>
      <p:pic>
        <p:nvPicPr>
          <p:cNvPr id="7" name="skokan_stíhly">
            <a:hlinkClick r:id="" action="ppaction://media"/>
            <a:extLst>
              <a:ext uri="{FF2B5EF4-FFF2-40B4-BE49-F238E27FC236}">
                <a16:creationId xmlns:a16="http://schemas.microsoft.com/office/drawing/2014/main" id="{5DD3C89B-A8C7-4E0B-B98B-7492262B39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96" end="14795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37729" y="5509515"/>
            <a:ext cx="916542" cy="916542"/>
          </a:xfrm>
          <a:prstGeom prst="rect">
            <a:avLst/>
          </a:prstGeom>
        </p:spPr>
      </p:pic>
      <p:pic>
        <p:nvPicPr>
          <p:cNvPr id="8" name="skokan ostronosy">
            <a:hlinkClick r:id="" action="ppaction://media"/>
            <a:extLst>
              <a:ext uri="{FF2B5EF4-FFF2-40B4-BE49-F238E27FC236}">
                <a16:creationId xmlns:a16="http://schemas.microsoft.com/office/drawing/2014/main" id="{8F16F346-83AB-4165-9A9E-B2CE808E1D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24696" end="37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47425" y="5509515"/>
            <a:ext cx="916542" cy="91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0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3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0"/>
            <a:ext cx="876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08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939451" y="40642"/>
            <a:ext cx="9635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i="1" dirty="0" err="1">
                <a:latin typeface="Arial" panose="020B0604020202020204" pitchFamily="34" charset="0"/>
              </a:rPr>
              <a:t>Rana</a:t>
            </a:r>
            <a:r>
              <a:rPr lang="cs-CZ" sz="2800" i="1" dirty="0">
                <a:latin typeface="Arial" panose="020B0604020202020204" pitchFamily="34" charset="0"/>
              </a:rPr>
              <a:t> </a:t>
            </a:r>
            <a:r>
              <a:rPr lang="cs-CZ" sz="2800" i="1" dirty="0" err="1">
                <a:latin typeface="Arial" panose="020B0604020202020204" pitchFamily="34" charset="0"/>
              </a:rPr>
              <a:t>temporaria</a:t>
            </a:r>
            <a:r>
              <a:rPr lang="cs-CZ" sz="2800" i="1" dirty="0">
                <a:latin typeface="Arial" panose="020B0604020202020204" pitchFamily="34" charset="0"/>
              </a:rPr>
              <a:t> 	 </a:t>
            </a:r>
            <a:r>
              <a:rPr lang="cs-CZ" sz="2800" i="1" dirty="0" err="1">
                <a:latin typeface="Arial" panose="020B0604020202020204" pitchFamily="34" charset="0"/>
              </a:rPr>
              <a:t>Rana</a:t>
            </a:r>
            <a:r>
              <a:rPr lang="cs-CZ" sz="2800" i="1" dirty="0">
                <a:latin typeface="Arial" panose="020B0604020202020204" pitchFamily="34" charset="0"/>
              </a:rPr>
              <a:t> dalmatina 		</a:t>
            </a:r>
            <a:r>
              <a:rPr lang="cs-CZ" sz="2800" i="1" dirty="0" err="1">
                <a:latin typeface="Arial" panose="020B0604020202020204" pitchFamily="34" charset="0"/>
              </a:rPr>
              <a:t>Rana</a:t>
            </a:r>
            <a:r>
              <a:rPr lang="cs-CZ" sz="2800" i="1" dirty="0">
                <a:latin typeface="Arial" panose="020B0604020202020204" pitchFamily="34" charset="0"/>
              </a:rPr>
              <a:t> </a:t>
            </a:r>
            <a:r>
              <a:rPr lang="cs-CZ" sz="2800" i="1" dirty="0" err="1">
                <a:latin typeface="Arial" panose="020B0604020202020204" pitchFamily="34" charset="0"/>
              </a:rPr>
              <a:t>arvalis</a:t>
            </a:r>
            <a:r>
              <a:rPr lang="cs-CZ" sz="2800" i="1" dirty="0">
                <a:latin typeface="Arial" panose="020B0604020202020204" pitchFamily="34" charset="0"/>
              </a:rPr>
              <a:t> </a:t>
            </a:r>
            <a:endParaRPr lang="cs-CZ" sz="2800" i="1" dirty="0"/>
          </a:p>
        </p:txBody>
      </p:sp>
      <p:pic>
        <p:nvPicPr>
          <p:cNvPr id="12290" name="Picture 2" descr="http://amphibiaweb.org/rangemaps/Rana_temporaria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27" y="733508"/>
            <a:ext cx="3621491" cy="276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amphibiaweb.org/rangemaps/Rana_dalmatina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918" y="733508"/>
            <a:ext cx="3621491" cy="276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amphibiaweb.org/rangemaps/Rana_arvalis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10" y="739049"/>
            <a:ext cx="3614240" cy="276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Żaba moczarowa (Rana arvalis)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08751" y="4948976"/>
            <a:ext cx="2759971" cy="163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biolib.cz/IMG/MAP/TXM/102.png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8AB7FF"/>
              </a:clrFrom>
              <a:clrTo>
                <a:srgbClr val="8AB7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43" y="4640810"/>
            <a:ext cx="3312839" cy="205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biolib.cz/IMG/MAP/TXM/98.png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8AB7FF"/>
              </a:clrFrom>
              <a:clrTo>
                <a:srgbClr val="8AB7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628" y="4640810"/>
            <a:ext cx="3312839" cy="205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biolib.cz/IMG/MAP/TXM/96.png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8AB7FF"/>
              </a:clrFrom>
              <a:clrTo>
                <a:srgbClr val="8AB7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513" y="4640810"/>
            <a:ext cx="3312839" cy="205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ipsa 7">
            <a:extLst>
              <a:ext uri="{FF2B5EF4-FFF2-40B4-BE49-F238E27FC236}">
                <a16:creationId xmlns:a16="http://schemas.microsoft.com/office/drawing/2014/main" id="{051EA319-618E-40B8-B569-30E81AB50714}"/>
              </a:ext>
            </a:extLst>
          </p:cNvPr>
          <p:cNvSpPr/>
          <p:nvPr/>
        </p:nvSpPr>
        <p:spPr>
          <a:xfrm>
            <a:off x="10536153" y="3839202"/>
            <a:ext cx="1087655" cy="1039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8DF6BAC-6DEA-4FD9-89A2-951459D52DAE}"/>
              </a:ext>
            </a:extLst>
          </p:cNvPr>
          <p:cNvSpPr txBox="1"/>
          <p:nvPr/>
        </p:nvSpPr>
        <p:spPr>
          <a:xfrm>
            <a:off x="10544246" y="4199808"/>
            <a:ext cx="105878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ohrožený</a:t>
            </a:r>
          </a:p>
        </p:txBody>
      </p:sp>
      <p:sp>
        <p:nvSpPr>
          <p:cNvPr id="19" name="Elipsa 7">
            <a:extLst>
              <a:ext uri="{FF2B5EF4-FFF2-40B4-BE49-F238E27FC236}">
                <a16:creationId xmlns:a16="http://schemas.microsoft.com/office/drawing/2014/main" id="{9443B0A4-3FC3-4608-A2B6-6AD5A969DF77}"/>
              </a:ext>
            </a:extLst>
          </p:cNvPr>
          <p:cNvSpPr/>
          <p:nvPr/>
        </p:nvSpPr>
        <p:spPr>
          <a:xfrm>
            <a:off x="3060725" y="3839202"/>
            <a:ext cx="1087655" cy="1039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3281AF7-EB31-4875-A029-CC91061FAE50}"/>
              </a:ext>
            </a:extLst>
          </p:cNvPr>
          <p:cNvSpPr txBox="1"/>
          <p:nvPr/>
        </p:nvSpPr>
        <p:spPr>
          <a:xfrm>
            <a:off x="2987926" y="4199808"/>
            <a:ext cx="124635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zranitelný</a:t>
            </a:r>
          </a:p>
        </p:txBody>
      </p:sp>
      <p:sp>
        <p:nvSpPr>
          <p:cNvPr id="21" name="Elipsa 7">
            <a:extLst>
              <a:ext uri="{FF2B5EF4-FFF2-40B4-BE49-F238E27FC236}">
                <a16:creationId xmlns:a16="http://schemas.microsoft.com/office/drawing/2014/main" id="{4EF2C914-814F-417D-AF77-191369E2F7AC}"/>
              </a:ext>
            </a:extLst>
          </p:cNvPr>
          <p:cNvSpPr/>
          <p:nvPr/>
        </p:nvSpPr>
        <p:spPr>
          <a:xfrm>
            <a:off x="6803431" y="3842348"/>
            <a:ext cx="1087655" cy="1039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5765F6B4-CD59-40D6-AF98-4DF23910B457}"/>
              </a:ext>
            </a:extLst>
          </p:cNvPr>
          <p:cNvSpPr txBox="1"/>
          <p:nvPr/>
        </p:nvSpPr>
        <p:spPr>
          <a:xfrm>
            <a:off x="6811524" y="4081034"/>
            <a:ext cx="105878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téměř</a:t>
            </a:r>
          </a:p>
          <a:p>
            <a:pPr algn="ctr"/>
            <a:r>
              <a:rPr lang="cs-CZ" dirty="0"/>
              <a:t>ohrožený</a:t>
            </a:r>
          </a:p>
        </p:txBody>
      </p:sp>
    </p:spTree>
    <p:extLst>
      <p:ext uri="{BB962C8B-B14F-4D97-AF65-F5344CB8AC3E}">
        <p14:creationId xmlns:p14="http://schemas.microsoft.com/office/powerpoint/2010/main" val="2179815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59715" y="449218"/>
            <a:ext cx="47724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5400" b="1" dirty="0">
                <a:ln/>
                <a:solidFill>
                  <a:schemeClr val="accent4"/>
                </a:solidFill>
              </a:rPr>
              <a:t>Obojživelníci ČR</a:t>
            </a:r>
          </a:p>
        </p:txBody>
      </p:sp>
      <p:sp>
        <p:nvSpPr>
          <p:cNvPr id="3" name="Obdélník 2"/>
          <p:cNvSpPr/>
          <p:nvPr/>
        </p:nvSpPr>
        <p:spPr>
          <a:xfrm>
            <a:off x="1416158" y="1546042"/>
            <a:ext cx="11413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</a:rPr>
              <a:t>žáby (</a:t>
            </a:r>
            <a:r>
              <a:rPr lang="cs-CZ" sz="2800" dirty="0" err="1">
                <a:latin typeface="Arial" panose="020B0604020202020204" pitchFamily="34" charset="0"/>
              </a:rPr>
              <a:t>Anura</a:t>
            </a:r>
            <a:r>
              <a:rPr lang="cs-CZ" sz="2800" dirty="0">
                <a:latin typeface="Arial" panose="020B0604020202020204" pitchFamily="34" charset="0"/>
              </a:rPr>
              <a:t>)                       ocasatí obojživelníci (</a:t>
            </a:r>
            <a:r>
              <a:rPr lang="cs-CZ" sz="2800" dirty="0" err="1">
                <a:latin typeface="Arial" panose="020B0604020202020204" pitchFamily="34" charset="0"/>
              </a:rPr>
              <a:t>Caudata</a:t>
            </a:r>
            <a:r>
              <a:rPr lang="cs-CZ" sz="2800" dirty="0">
                <a:latin typeface="Arial" panose="020B0604020202020204" pitchFamily="34" charset="0"/>
              </a:rPr>
              <a:t>)</a:t>
            </a:r>
            <a:endParaRPr lang="cs-CZ" sz="2800" dirty="0"/>
          </a:p>
        </p:txBody>
      </p:sp>
      <p:sp>
        <p:nvSpPr>
          <p:cNvPr id="4" name="Obdélník 3"/>
          <p:cNvSpPr/>
          <p:nvPr/>
        </p:nvSpPr>
        <p:spPr>
          <a:xfrm>
            <a:off x="1377419" y="4266586"/>
            <a:ext cx="40421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</a:rPr>
              <a:t>13 druhů z 5 čeledí:</a:t>
            </a:r>
          </a:p>
          <a:p>
            <a:endParaRPr lang="pl-PL" sz="2000" dirty="0"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000" dirty="0" err="1">
                <a:latin typeface="Arial" panose="020B0604020202020204" pitchFamily="34" charset="0"/>
              </a:rPr>
              <a:t>kuňkovití</a:t>
            </a:r>
            <a:r>
              <a:rPr lang="cs-CZ" sz="2000" dirty="0">
                <a:latin typeface="Arial" panose="020B0604020202020204" pitchFamily="34" charset="0"/>
              </a:rPr>
              <a:t> (</a:t>
            </a:r>
            <a:r>
              <a:rPr lang="cs-CZ" sz="2000" dirty="0" err="1">
                <a:latin typeface="Arial" panose="020B0604020202020204" pitchFamily="34" charset="0"/>
              </a:rPr>
              <a:t>Bombinatoridae</a:t>
            </a:r>
            <a:r>
              <a:rPr lang="cs-CZ" sz="2000" dirty="0">
                <a:latin typeface="Arial" panose="020B0604020202020204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000" dirty="0" err="1">
                <a:latin typeface="Arial" panose="020B0604020202020204" pitchFamily="34" charset="0"/>
              </a:rPr>
              <a:t>blatnicovití</a:t>
            </a:r>
            <a:r>
              <a:rPr lang="cs-CZ" sz="2000" dirty="0">
                <a:latin typeface="Arial" panose="020B0604020202020204" pitchFamily="34" charset="0"/>
              </a:rPr>
              <a:t> (</a:t>
            </a:r>
            <a:r>
              <a:rPr lang="cs-CZ" sz="2000" dirty="0" err="1">
                <a:latin typeface="Arial" panose="020B0604020202020204" pitchFamily="34" charset="0"/>
              </a:rPr>
              <a:t>Pelobatidae</a:t>
            </a:r>
            <a:r>
              <a:rPr lang="cs-CZ" sz="2000" dirty="0">
                <a:latin typeface="Arial" panose="020B0604020202020204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000" dirty="0">
                <a:latin typeface="Arial" panose="020B0604020202020204" pitchFamily="34" charset="0"/>
              </a:rPr>
              <a:t>rosničkovití (</a:t>
            </a:r>
            <a:r>
              <a:rPr lang="cs-CZ" sz="2000" dirty="0" err="1">
                <a:latin typeface="Arial" panose="020B0604020202020204" pitchFamily="34" charset="0"/>
              </a:rPr>
              <a:t>Hylidae</a:t>
            </a:r>
            <a:r>
              <a:rPr lang="cs-CZ" sz="2000" dirty="0">
                <a:latin typeface="Arial" panose="020B0604020202020204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000" dirty="0">
                <a:latin typeface="Arial" panose="020B0604020202020204" pitchFamily="34" charset="0"/>
              </a:rPr>
              <a:t>ropuchovití (</a:t>
            </a:r>
            <a:r>
              <a:rPr lang="cs-CZ" sz="2000" dirty="0" err="1">
                <a:latin typeface="Arial" panose="020B0604020202020204" pitchFamily="34" charset="0"/>
              </a:rPr>
              <a:t>Bufonidae</a:t>
            </a:r>
            <a:r>
              <a:rPr lang="cs-CZ" sz="2000" dirty="0">
                <a:latin typeface="Arial" panose="020B0604020202020204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000" dirty="0" err="1">
                <a:latin typeface="Arial" panose="020B0604020202020204" pitchFamily="34" charset="0"/>
              </a:rPr>
              <a:t>skokanovití</a:t>
            </a:r>
            <a:r>
              <a:rPr lang="cs-CZ" sz="2000" dirty="0">
                <a:latin typeface="Arial" panose="020B0604020202020204" pitchFamily="34" charset="0"/>
              </a:rPr>
              <a:t> (</a:t>
            </a:r>
            <a:r>
              <a:rPr lang="cs-CZ" sz="2000" dirty="0" err="1">
                <a:latin typeface="Arial" panose="020B0604020202020204" pitchFamily="34" charset="0"/>
              </a:rPr>
              <a:t>Ranidae</a:t>
            </a:r>
            <a:r>
              <a:rPr lang="cs-CZ" sz="2000" dirty="0">
                <a:latin typeface="Arial" panose="020B0604020202020204" pitchFamily="34" charset="0"/>
              </a:rPr>
              <a:t>)</a:t>
            </a:r>
            <a:endParaRPr lang="cs-CZ" sz="2000" dirty="0"/>
          </a:p>
        </p:txBody>
      </p:sp>
      <p:sp>
        <p:nvSpPr>
          <p:cNvPr id="5" name="Obdélník 4"/>
          <p:cNvSpPr/>
          <p:nvPr/>
        </p:nvSpPr>
        <p:spPr>
          <a:xfrm>
            <a:off x="6213232" y="426658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</a:rPr>
              <a:t>8 druhů, 4 rody z 1 čeledi:</a:t>
            </a:r>
          </a:p>
          <a:p>
            <a:endParaRPr lang="pl-PL" sz="2000" dirty="0"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000" dirty="0">
                <a:latin typeface="Arial" panose="020B0604020202020204" pitchFamily="34" charset="0"/>
              </a:rPr>
              <a:t>mlokovití (</a:t>
            </a:r>
            <a:r>
              <a:rPr lang="cs-CZ" sz="2000" dirty="0" err="1">
                <a:latin typeface="Arial" panose="020B0604020202020204" pitchFamily="34" charset="0"/>
              </a:rPr>
              <a:t>Salamandridae</a:t>
            </a:r>
            <a:r>
              <a:rPr lang="cs-CZ" sz="2000" dirty="0">
                <a:latin typeface="Arial" panose="020B0604020202020204" pitchFamily="34" charset="0"/>
              </a:rPr>
              <a:t>)</a:t>
            </a:r>
          </a:p>
          <a:p>
            <a:endParaRPr lang="cs-CZ" sz="2000" dirty="0">
              <a:latin typeface="Arial" panose="020B0604020202020204" pitchFamily="34" charset="0"/>
            </a:endParaRPr>
          </a:p>
          <a:p>
            <a:r>
              <a:rPr lang="cs-CZ" sz="2000" dirty="0">
                <a:latin typeface="Wingdings" panose="05000000000000000000" pitchFamily="2" charset="2"/>
              </a:rPr>
              <a:t>	§ </a:t>
            </a:r>
            <a:r>
              <a:rPr lang="cs-CZ" sz="2000" dirty="0">
                <a:latin typeface="Arial" panose="020B0604020202020204" pitchFamily="34" charset="0"/>
              </a:rPr>
              <a:t>mlok (</a:t>
            </a:r>
            <a:r>
              <a:rPr lang="cs-CZ" sz="2000" i="1" dirty="0">
                <a:latin typeface="Arial" panose="020B0604020202020204" pitchFamily="34" charset="0"/>
              </a:rPr>
              <a:t>Salamandra</a:t>
            </a:r>
            <a:r>
              <a:rPr lang="cs-CZ" sz="2000" dirty="0">
                <a:latin typeface="Arial" panose="020B0604020202020204" pitchFamily="34" charset="0"/>
              </a:rPr>
              <a:t>)</a:t>
            </a:r>
          </a:p>
          <a:p>
            <a:r>
              <a:rPr lang="cs-CZ" sz="2000" dirty="0">
                <a:latin typeface="Wingdings" panose="05000000000000000000" pitchFamily="2" charset="2"/>
              </a:rPr>
              <a:t>	§ </a:t>
            </a:r>
            <a:r>
              <a:rPr lang="cs-CZ" sz="2000" dirty="0">
                <a:latin typeface="Arial" panose="020B0604020202020204" pitchFamily="34" charset="0"/>
              </a:rPr>
              <a:t>čolek (</a:t>
            </a:r>
            <a:r>
              <a:rPr lang="cs-CZ" sz="2000" i="1" dirty="0" err="1">
                <a:latin typeface="Arial" panose="020B0604020202020204" pitchFamily="34" charset="0"/>
              </a:rPr>
              <a:t>Triturus</a:t>
            </a:r>
            <a:r>
              <a:rPr lang="cs-CZ" sz="2000" dirty="0">
                <a:latin typeface="Arial" panose="020B0604020202020204" pitchFamily="34" charset="0"/>
              </a:rPr>
              <a:t>, </a:t>
            </a:r>
            <a:r>
              <a:rPr lang="cs-CZ" sz="2000" i="1" dirty="0" err="1">
                <a:latin typeface="Arial" panose="020B0604020202020204" pitchFamily="34" charset="0"/>
              </a:rPr>
              <a:t>Mesotriton</a:t>
            </a:r>
            <a:r>
              <a:rPr lang="cs-CZ" sz="2000" dirty="0">
                <a:latin typeface="Arial" panose="020B0604020202020204" pitchFamily="34" charset="0"/>
              </a:rPr>
              <a:t>, </a:t>
            </a:r>
            <a:r>
              <a:rPr lang="cs-CZ" sz="2000" i="1" dirty="0" err="1">
                <a:latin typeface="Arial" panose="020B0604020202020204" pitchFamily="34" charset="0"/>
              </a:rPr>
              <a:t>Lissotriton</a:t>
            </a:r>
            <a:r>
              <a:rPr lang="cs-CZ" sz="2000" dirty="0">
                <a:latin typeface="Arial" panose="020B0604020202020204" pitchFamily="34" charset="0"/>
              </a:rPr>
              <a:t>)</a:t>
            </a:r>
            <a:endParaRPr lang="cs-CZ" sz="2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321" y="2210566"/>
            <a:ext cx="3810000" cy="191471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4440" y="2210566"/>
            <a:ext cx="3486526" cy="191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876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779" y="1163195"/>
            <a:ext cx="4035972" cy="445548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191700" y="573460"/>
            <a:ext cx="9635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i="1" dirty="0" err="1">
                <a:latin typeface="Arial" panose="020B0604020202020204" pitchFamily="34" charset="0"/>
              </a:rPr>
              <a:t>Rana</a:t>
            </a:r>
            <a:r>
              <a:rPr lang="cs-CZ" sz="2800" i="1" dirty="0">
                <a:latin typeface="Arial" panose="020B0604020202020204" pitchFamily="34" charset="0"/>
              </a:rPr>
              <a:t> </a:t>
            </a:r>
            <a:r>
              <a:rPr lang="cs-CZ" sz="2800" i="1" dirty="0" err="1">
                <a:latin typeface="Arial" panose="020B0604020202020204" pitchFamily="34" charset="0"/>
              </a:rPr>
              <a:t>temporaria</a:t>
            </a:r>
            <a:r>
              <a:rPr lang="cs-CZ" sz="2800" i="1" dirty="0">
                <a:latin typeface="Arial" panose="020B0604020202020204" pitchFamily="34" charset="0"/>
              </a:rPr>
              <a:t> 	 </a:t>
            </a:r>
            <a:r>
              <a:rPr lang="cs-CZ" sz="2800" i="1" dirty="0" err="1">
                <a:latin typeface="Arial" panose="020B0604020202020204" pitchFamily="34" charset="0"/>
              </a:rPr>
              <a:t>Rana</a:t>
            </a:r>
            <a:r>
              <a:rPr lang="cs-CZ" sz="2800" i="1" dirty="0">
                <a:latin typeface="Arial" panose="020B0604020202020204" pitchFamily="34" charset="0"/>
              </a:rPr>
              <a:t> dalmatina 		</a:t>
            </a:r>
            <a:r>
              <a:rPr lang="cs-CZ" sz="2800" i="1" dirty="0" err="1">
                <a:latin typeface="Arial" panose="020B0604020202020204" pitchFamily="34" charset="0"/>
              </a:rPr>
              <a:t>Rana</a:t>
            </a:r>
            <a:r>
              <a:rPr lang="cs-CZ" sz="2800" i="1" dirty="0">
                <a:latin typeface="Arial" panose="020B0604020202020204" pitchFamily="34" charset="0"/>
              </a:rPr>
              <a:t> </a:t>
            </a:r>
            <a:r>
              <a:rPr lang="cs-CZ" sz="2800" i="1" dirty="0" err="1">
                <a:latin typeface="Arial" panose="020B0604020202020204" pitchFamily="34" charset="0"/>
              </a:rPr>
              <a:t>arvalis</a:t>
            </a:r>
            <a:r>
              <a:rPr lang="cs-CZ" sz="2800" i="1" dirty="0">
                <a:latin typeface="Arial" panose="020B0604020202020204" pitchFamily="34" charset="0"/>
              </a:rPr>
              <a:t> </a:t>
            </a:r>
            <a:endParaRPr lang="cs-CZ" sz="2800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15" y="1163195"/>
            <a:ext cx="3341616" cy="44554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862" y="1163195"/>
            <a:ext cx="3341616" cy="445548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DD940B1-D9D6-423D-8386-5DF1C9ADC75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603" y="5059680"/>
            <a:ext cx="3514344" cy="17983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32665E5-1391-4A49-B2DD-B7F11FBE717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" y="4754757"/>
            <a:ext cx="2998221" cy="224866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D348C64-2B06-4B66-ADB1-C8F7BFECCC0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056" y="4888375"/>
            <a:ext cx="2516699" cy="159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059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2925FB25-9E68-4310-8D40-1537753D6637}"/>
              </a:ext>
            </a:extLst>
          </p:cNvPr>
          <p:cNvSpPr/>
          <p:nvPr/>
        </p:nvSpPr>
        <p:spPr>
          <a:xfrm>
            <a:off x="4549791" y="6470202"/>
            <a:ext cx="4788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>
                <a:solidFill>
                  <a:srgbClr val="000000"/>
                </a:solidFill>
                <a:latin typeface="Arial" panose="020B0604020202020204" pitchFamily="34" charset="0"/>
              </a:rPr>
              <a:t>Rana</a:t>
            </a:r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cs-CZ" i="1" dirty="0" err="1">
                <a:solidFill>
                  <a:srgbClr val="000000"/>
                </a:solidFill>
                <a:latin typeface="Arial" panose="020B0604020202020204" pitchFamily="34" charset="0"/>
              </a:rPr>
              <a:t>temporaria</a:t>
            </a:r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</a:rPr>
              <a:t>                        </a:t>
            </a:r>
            <a:r>
              <a:rPr lang="cs-CZ" i="1" dirty="0" err="1">
                <a:solidFill>
                  <a:srgbClr val="000000"/>
                </a:solidFill>
                <a:latin typeface="Arial" panose="020B0604020202020204" pitchFamily="34" charset="0"/>
              </a:rPr>
              <a:t>Rana</a:t>
            </a:r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Arial" panose="020B0604020202020204" pitchFamily="34" charset="0"/>
              </a:rPr>
              <a:t>arvalis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DE90E13-B286-408F-8521-CA9B2EAE46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6"/>
          <a:stretch/>
        </p:blipFill>
        <p:spPr>
          <a:xfrm>
            <a:off x="175545" y="3158575"/>
            <a:ext cx="7130061" cy="339988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019E0CB-1494-420D-A416-85B863A0BD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1" b="12778"/>
          <a:stretch/>
        </p:blipFill>
        <p:spPr>
          <a:xfrm>
            <a:off x="143461" y="79237"/>
            <a:ext cx="4594636" cy="280848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4A41470-878A-441F-8D81-BF4076460C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6" r="24166" b="2454"/>
          <a:stretch/>
        </p:blipFill>
        <p:spPr>
          <a:xfrm>
            <a:off x="7491663" y="3158575"/>
            <a:ext cx="4603872" cy="339988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1A0D0EB-11E7-4E02-A12C-71BE9884D9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32"/>
          <a:stretch/>
        </p:blipFill>
        <p:spPr>
          <a:xfrm>
            <a:off x="8873498" y="111321"/>
            <a:ext cx="3222037" cy="276768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3402AFF-0A4C-437D-B161-5D97C5061C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 t="9123" r="13348" b="5981"/>
          <a:stretch/>
        </p:blipFill>
        <p:spPr>
          <a:xfrm>
            <a:off x="4896303" y="127363"/>
            <a:ext cx="3851073" cy="276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0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dirty="0"/>
              <a:t>Plazi ČR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1219201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en-US" sz="2000" dirty="0"/>
              <a:t>Chudá fauna – 12 druhů</a:t>
            </a:r>
          </a:p>
          <a:p>
            <a:pPr eaLnBrk="1" hangingPunct="1"/>
            <a:r>
              <a:rPr lang="cs-CZ" altLang="en-US" sz="2000" dirty="0"/>
              <a:t>Teplo a sucho</a:t>
            </a:r>
          </a:p>
          <a:p>
            <a:pPr eaLnBrk="1" hangingPunct="1"/>
            <a:r>
              <a:rPr lang="cs-CZ" altLang="en-US" sz="2000" dirty="0"/>
              <a:t>Balkánské a západoevropské nedosahují</a:t>
            </a:r>
          </a:p>
          <a:p>
            <a:pPr eaLnBrk="1" hangingPunct="1"/>
            <a:r>
              <a:rPr lang="cs-CZ" altLang="en-US" sz="2000" dirty="0"/>
              <a:t>Úniky ze zajetí</a:t>
            </a:r>
          </a:p>
        </p:txBody>
      </p:sp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493964"/>
            <a:ext cx="6553200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99960" y="2994952"/>
            <a:ext cx="251601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/>
              <a:t>Ještěrkovití – </a:t>
            </a:r>
            <a:r>
              <a:rPr lang="cs-CZ" dirty="0" err="1"/>
              <a:t>Lacertidae</a:t>
            </a:r>
            <a:endParaRPr lang="cs-CZ" dirty="0"/>
          </a:p>
          <a:p>
            <a:pPr>
              <a:buFont typeface="Arial" pitchFamily="34" charset="0"/>
              <a:buChar char="•"/>
            </a:pPr>
            <a:r>
              <a:rPr lang="cs-CZ" dirty="0" err="1"/>
              <a:t>Slepýšovití</a:t>
            </a:r>
            <a:r>
              <a:rPr lang="cs-CZ" dirty="0"/>
              <a:t> – </a:t>
            </a:r>
            <a:r>
              <a:rPr lang="cs-CZ" dirty="0" err="1"/>
              <a:t>Anguidae</a:t>
            </a:r>
            <a:endParaRPr lang="cs-CZ" dirty="0"/>
          </a:p>
          <a:p>
            <a:pPr>
              <a:buFont typeface="Arial" pitchFamily="34" charset="0"/>
              <a:buChar char="•"/>
            </a:pPr>
            <a:r>
              <a:rPr lang="cs-CZ" dirty="0"/>
              <a:t>Užovkovití – </a:t>
            </a:r>
            <a:r>
              <a:rPr lang="cs-CZ" dirty="0" err="1"/>
              <a:t>Colubridae</a:t>
            </a:r>
            <a:endParaRPr lang="cs-CZ" dirty="0"/>
          </a:p>
          <a:p>
            <a:pPr>
              <a:buFont typeface="Arial" pitchFamily="34" charset="0"/>
              <a:buChar char="•"/>
            </a:pPr>
            <a:r>
              <a:rPr lang="cs-CZ" dirty="0"/>
              <a:t>Zmijovití – </a:t>
            </a:r>
            <a:r>
              <a:rPr lang="cs-CZ" dirty="0" err="1"/>
              <a:t>Viperidae</a:t>
            </a:r>
            <a:endParaRPr lang="cs-CZ" dirty="0"/>
          </a:p>
          <a:p>
            <a:pPr>
              <a:buFont typeface="Arial" pitchFamily="34" charset="0"/>
              <a:buChar char="•"/>
            </a:pPr>
            <a:r>
              <a:rPr lang="cs-CZ" dirty="0"/>
              <a:t>Želvovití - </a:t>
            </a:r>
            <a:r>
              <a:rPr lang="cs-CZ" dirty="0" err="1"/>
              <a:t>Emydidae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68148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55479" y="641061"/>
            <a:ext cx="4637659" cy="4351338"/>
          </a:xfrm>
        </p:spPr>
        <p:txBody>
          <a:bodyPr/>
          <a:lstStyle/>
          <a:p>
            <a:r>
              <a:rPr lang="cs-CZ" dirty="0"/>
              <a:t>plně suchozemští obratlovci</a:t>
            </a:r>
          </a:p>
          <a:p>
            <a:r>
              <a:rPr lang="cs-CZ" dirty="0"/>
              <a:t>vajíčka s pevným obalem</a:t>
            </a:r>
          </a:p>
          <a:p>
            <a:r>
              <a:rPr lang="cs-CZ" dirty="0"/>
              <a:t>oplození vnitřní</a:t>
            </a:r>
          </a:p>
          <a:p>
            <a:r>
              <a:rPr lang="cs-CZ" dirty="0"/>
              <a:t>vývoj přímý bez larvy</a:t>
            </a:r>
          </a:p>
          <a:p>
            <a:r>
              <a:rPr lang="cs-CZ" dirty="0"/>
              <a:t>rohovité šupiny</a:t>
            </a:r>
          </a:p>
          <a:p>
            <a:r>
              <a:rPr lang="cs-CZ" dirty="0"/>
              <a:t>studenokrevnost</a:t>
            </a:r>
          </a:p>
          <a:p>
            <a:r>
              <a:rPr lang="cs-CZ" dirty="0"/>
              <a:t>většina druhů masožravá</a:t>
            </a:r>
          </a:p>
        </p:txBody>
      </p:sp>
      <p:pic>
        <p:nvPicPr>
          <p:cNvPr id="4" name="Picture 6" descr="zarodecne obaly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6" t="57039" b="18391"/>
          <a:stretch>
            <a:fillRect/>
          </a:stretch>
        </p:blipFill>
        <p:spPr bwMode="auto">
          <a:xfrm>
            <a:off x="2823153" y="4001294"/>
            <a:ext cx="3927475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kuze pl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" r="-571" b="15213"/>
          <a:stretch>
            <a:fillRect/>
          </a:stretch>
        </p:blipFill>
        <p:spPr bwMode="auto">
          <a:xfrm>
            <a:off x="467590" y="99724"/>
            <a:ext cx="274320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text, interiér&#10;&#10;Popis byl vytvořen automaticky">
            <a:extLst>
              <a:ext uri="{FF2B5EF4-FFF2-40B4-BE49-F238E27FC236}">
                <a16:creationId xmlns:a16="http://schemas.microsoft.com/office/drawing/2014/main" id="{C78F1C92-B541-4262-B6F4-672B2455B8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0" t="5611" r="13894" b="8091"/>
          <a:stretch/>
        </p:blipFill>
        <p:spPr>
          <a:xfrm rot="16200000">
            <a:off x="8375137" y="3747227"/>
            <a:ext cx="1987419" cy="33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550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82291"/>
            <a:ext cx="10515600" cy="4694672"/>
          </a:xfrm>
        </p:spPr>
        <p:txBody>
          <a:bodyPr/>
          <a:lstStyle/>
          <a:p>
            <a:pPr>
              <a:buNone/>
            </a:pPr>
            <a:endParaRPr lang="cs-CZ" dirty="0"/>
          </a:p>
          <a:p>
            <a:r>
              <a:rPr lang="cs-CZ" b="1" dirty="0"/>
              <a:t>Želva nádherná - </a:t>
            </a:r>
            <a:r>
              <a:rPr lang="cs-CZ" b="1" i="1" dirty="0" err="1"/>
              <a:t>Trachemys</a:t>
            </a:r>
            <a:r>
              <a:rPr lang="cs-CZ" b="1" i="1" dirty="0"/>
              <a:t> skripta</a:t>
            </a:r>
          </a:p>
          <a:p>
            <a:pPr lvl="1"/>
            <a:r>
              <a:rPr lang="cs-CZ" dirty="0"/>
              <a:t>ze Severní Ameriky</a:t>
            </a:r>
          </a:p>
          <a:p>
            <a:pPr lvl="1"/>
            <a:r>
              <a:rPr lang="cs-CZ" dirty="0"/>
              <a:t>V Evropě invazní</a:t>
            </a:r>
          </a:p>
          <a:p>
            <a:pPr lvl="1"/>
            <a:r>
              <a:rPr lang="cs-CZ" dirty="0"/>
              <a:t>konkurence i predace bahenních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91660" cy="8402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5400" b="1" dirty="0">
                <a:ln/>
                <a:solidFill>
                  <a:schemeClr val="accent4"/>
                </a:solidFill>
              </a:rPr>
              <a:t>Nepůvodní druhy</a:t>
            </a:r>
          </a:p>
        </p:txBody>
      </p:sp>
      <p:pic>
        <p:nvPicPr>
          <p:cNvPr id="119810" name="Picture 2" descr="http://www.biolib.cz/IMG/MAP/TXM/84.pn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8AB7FF"/>
              </a:clrFrom>
              <a:clrTo>
                <a:srgbClr val="8AB7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89" y="2488779"/>
            <a:ext cx="4811061" cy="2981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DA11B18-4F11-4348-995F-A06967B27D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29860" y="-104384"/>
            <a:ext cx="6049278" cy="317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182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ýsledek obrázku pro turtle">
            <a:extLst>
              <a:ext uri="{FF2B5EF4-FFF2-40B4-BE49-F238E27FC236}">
                <a16:creationId xmlns:a16="http://schemas.microsoft.com/office/drawing/2014/main" id="{8871A983-3A07-4683-AA39-BAF435DCB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527" y="2364832"/>
            <a:ext cx="6731338" cy="449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40" y="516463"/>
            <a:ext cx="4487487" cy="5698396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72B38349-0DF2-46BE-BF15-3299A64D5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3670" y="516463"/>
            <a:ext cx="5045548" cy="8402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5400" b="1" dirty="0">
                <a:ln/>
                <a:solidFill>
                  <a:schemeClr val="accent4"/>
                </a:solidFill>
              </a:rPr>
              <a:t>Nepůvodní druhy 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82ECD490-C66F-4610-9CAA-5F0765917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8148" y="1559783"/>
            <a:ext cx="5960390" cy="4694672"/>
          </a:xfrm>
        </p:spPr>
        <p:txBody>
          <a:bodyPr/>
          <a:lstStyle/>
          <a:p>
            <a:r>
              <a:rPr lang="cs-CZ" dirty="0"/>
              <a:t>Želva žlutohnědá - </a:t>
            </a:r>
            <a:r>
              <a:rPr lang="cs-CZ" i="1" dirty="0"/>
              <a:t>Testudo </a:t>
            </a:r>
            <a:r>
              <a:rPr lang="cs-CZ" i="1" dirty="0" err="1"/>
              <a:t>graeca</a:t>
            </a:r>
            <a:endParaRPr lang="cs-CZ" dirty="0"/>
          </a:p>
          <a:p>
            <a:r>
              <a:rPr lang="cs-CZ" dirty="0"/>
              <a:t>Želva zelenavá - </a:t>
            </a:r>
            <a:r>
              <a:rPr lang="cs-CZ" i="1" dirty="0"/>
              <a:t>Testudo </a:t>
            </a:r>
            <a:r>
              <a:rPr lang="cs-CZ" i="1" dirty="0" err="1"/>
              <a:t>hermanni</a:t>
            </a:r>
            <a:endParaRPr lang="cs-CZ" dirty="0"/>
          </a:p>
          <a:p>
            <a:r>
              <a:rPr lang="cs-CZ" dirty="0"/>
              <a:t>Želva čtyřprstá - </a:t>
            </a:r>
            <a:r>
              <a:rPr lang="cs-CZ" i="1" dirty="0"/>
              <a:t>Testudo </a:t>
            </a:r>
            <a:r>
              <a:rPr lang="cs-CZ" i="1" dirty="0" err="1"/>
              <a:t>horsfieldii</a:t>
            </a:r>
            <a:endParaRPr lang="cs-CZ" dirty="0"/>
          </a:p>
          <a:p>
            <a:r>
              <a:rPr lang="cs-CZ" i="1" dirty="0"/>
              <a:t>Ž</a:t>
            </a:r>
            <a:r>
              <a:rPr lang="cs-CZ" dirty="0"/>
              <a:t>elva vroubená - </a:t>
            </a:r>
            <a:r>
              <a:rPr lang="cs-CZ" i="1" dirty="0"/>
              <a:t>Testudo </a:t>
            </a:r>
            <a:r>
              <a:rPr lang="cs-CZ" i="1" dirty="0" err="1"/>
              <a:t>marginata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95624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324" y="1838877"/>
            <a:ext cx="6602128" cy="4550293"/>
          </a:xfrm>
        </p:spPr>
        <p:txBody>
          <a:bodyPr/>
          <a:lstStyle/>
          <a:p>
            <a:r>
              <a:rPr lang="cs-CZ" dirty="0"/>
              <a:t>náš jediný původní druh želvy</a:t>
            </a:r>
          </a:p>
          <a:p>
            <a:r>
              <a:rPr lang="cs-CZ" dirty="0"/>
              <a:t>stojaté a mírně tekoucí vody, slepá ramena řek, rybníky, hlubší tůně, jezírka</a:t>
            </a:r>
          </a:p>
          <a:p>
            <a:r>
              <a:rPr lang="cs-CZ" dirty="0"/>
              <a:t>dravá – ryby, obojživelníci, plži, mlži, hmyz</a:t>
            </a:r>
          </a:p>
          <a:p>
            <a:r>
              <a:rPr lang="cs-CZ" dirty="0"/>
              <a:t>teplotní určení pohlaví </a:t>
            </a:r>
          </a:p>
          <a:p>
            <a:endParaRPr lang="cs-CZ" dirty="0"/>
          </a:p>
          <a:p>
            <a:r>
              <a:rPr lang="cs-CZ" dirty="0"/>
              <a:t>chovy v klášterech - postní pokrm už od středověku</a:t>
            </a:r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499779" y="653404"/>
            <a:ext cx="6058646" cy="5909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Želva bahenní – </a:t>
            </a:r>
            <a:r>
              <a:rPr kumimoji="0" lang="cs-CZ" sz="3600" b="1" i="1" u="none" strike="noStrike" kern="1200" cap="none" spc="0" normalizeH="0" baseline="0" noProof="0" dirty="0" err="1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Emys</a:t>
            </a:r>
            <a:r>
              <a:rPr kumimoji="0" lang="cs-CZ" sz="3600" b="1" i="1" u="none" strike="noStrike" kern="120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600" b="1" i="1" u="none" strike="noStrike" kern="1200" cap="none" spc="0" normalizeH="0" baseline="0" noProof="0" dirty="0" err="1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orbicularis</a:t>
            </a:r>
            <a:endParaRPr kumimoji="0" lang="cs-CZ" sz="3600" b="1" i="1" u="none" strike="noStrike" kern="1200" cap="none" spc="0" normalizeH="0" baseline="0" noProof="0" dirty="0">
              <a:ln/>
              <a:solidFill>
                <a:schemeClr val="accent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Obrázek 8" descr="http://www.naturabohemica.cz/wp-content/uploads/2008/10/emys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60895" y="1010654"/>
            <a:ext cx="3955482" cy="2553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673605" y="1138152"/>
            <a:ext cx="1703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15 – 25 cm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DE65DBE-587D-48F8-9861-2F953C4F9B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530"/>
          <a:stretch/>
        </p:blipFill>
        <p:spPr>
          <a:xfrm>
            <a:off x="7560895" y="3901815"/>
            <a:ext cx="4174210" cy="219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468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achemys scripta  distribution">
            <a:extLst>
              <a:ext uri="{FF2B5EF4-FFF2-40B4-BE49-F238E27FC236}">
                <a16:creationId xmlns:a16="http://schemas.microsoft.com/office/drawing/2014/main" id="{CE1B9009-A362-4443-A2F7-6B8302D9C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0" y="3328879"/>
            <a:ext cx="4409493" cy="303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1314619B-21D2-4E16-96BF-5CB5E0CA040E}"/>
              </a:ext>
            </a:extLst>
          </p:cNvPr>
          <p:cNvGrpSpPr/>
          <p:nvPr/>
        </p:nvGrpSpPr>
        <p:grpSpPr>
          <a:xfrm>
            <a:off x="391921" y="463282"/>
            <a:ext cx="2655770" cy="1039528"/>
            <a:chOff x="9553475" y="259882"/>
            <a:chExt cx="2655770" cy="1039528"/>
          </a:xfrm>
        </p:grpSpPr>
        <p:sp>
          <p:nvSpPr>
            <p:cNvPr id="6" name="Elipsa 4">
              <a:extLst>
                <a:ext uri="{FF2B5EF4-FFF2-40B4-BE49-F238E27FC236}">
                  <a16:creationId xmlns:a16="http://schemas.microsoft.com/office/drawing/2014/main" id="{EDA5A004-C90D-4667-96D7-E4437EAD3697}"/>
                </a:ext>
              </a:extLst>
            </p:cNvPr>
            <p:cNvSpPr/>
            <p:nvPr/>
          </p:nvSpPr>
          <p:spPr>
            <a:xfrm>
              <a:off x="10337533" y="259882"/>
              <a:ext cx="1087655" cy="10395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53A3839F-9A00-41CB-938E-B8412CB62FE0}"/>
                </a:ext>
              </a:extLst>
            </p:cNvPr>
            <p:cNvSpPr txBox="1"/>
            <p:nvPr/>
          </p:nvSpPr>
          <p:spPr>
            <a:xfrm>
              <a:off x="9553475" y="271990"/>
              <a:ext cx="2655770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DD</a:t>
              </a:r>
            </a:p>
            <a:p>
              <a:pPr algn="ctr"/>
              <a:r>
                <a:rPr lang="cs-CZ" dirty="0"/>
                <a:t>druh, o němž jsou nedostatečné údaje</a:t>
              </a:r>
            </a:p>
          </p:txBody>
        </p:sp>
      </p:grpSp>
      <p:pic>
        <p:nvPicPr>
          <p:cNvPr id="9" name="Picture 2" descr="http://portal.nature.cz/nd/imgout/sitmap877323.png">
            <a:extLst>
              <a:ext uri="{FF2B5EF4-FFF2-40B4-BE49-F238E27FC236}">
                <a16:creationId xmlns:a16="http://schemas.microsoft.com/office/drawing/2014/main" id="{E9C56F06-0559-4EE6-A67F-4FCE2526E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12974" y="0"/>
            <a:ext cx="7779026" cy="5186017"/>
          </a:xfrm>
          <a:prstGeom prst="rect">
            <a:avLst/>
          </a:prstGeom>
          <a:noFill/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D437468E-8716-4197-B391-ADB397876D3C}"/>
              </a:ext>
            </a:extLst>
          </p:cNvPr>
          <p:cNvSpPr/>
          <p:nvPr/>
        </p:nvSpPr>
        <p:spPr>
          <a:xfrm>
            <a:off x="5015393" y="4816685"/>
            <a:ext cx="5878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výskyt původní populace nebyl dosud jednoznačně potvrzen </a:t>
            </a:r>
          </a:p>
        </p:txBody>
      </p:sp>
    </p:spTree>
    <p:extLst>
      <p:ext uri="{BB962C8B-B14F-4D97-AF65-F5344CB8AC3E}">
        <p14:creationId xmlns:p14="http://schemas.microsoft.com/office/powerpoint/2010/main" val="31674063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 txBox="1">
            <a:spLocks/>
          </p:cNvSpPr>
          <p:nvPr/>
        </p:nvSpPr>
        <p:spPr>
          <a:xfrm>
            <a:off x="838200" y="634632"/>
            <a:ext cx="3083858" cy="8402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1" i="0" u="none" strike="noStrike" kern="120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Autotomie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44893" y="2165685"/>
            <a:ext cx="33156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err="1"/>
              <a:t>antipredační</a:t>
            </a:r>
            <a:r>
              <a:rPr lang="cs-CZ" sz="2400" dirty="0"/>
              <a:t> strategie</a:t>
            </a:r>
          </a:p>
          <a:p>
            <a:pPr>
              <a:buFont typeface="Arial" pitchFamily="34" charset="0"/>
              <a:buChar char="•"/>
            </a:pPr>
            <a:endParaRPr lang="cs-CZ" sz="2400" dirty="0"/>
          </a:p>
          <a:p>
            <a:pPr>
              <a:buFont typeface="Arial" pitchFamily="34" charset="0"/>
              <a:buChar char="•"/>
            </a:pPr>
            <a:r>
              <a:rPr lang="cs-CZ" sz="2400" dirty="0"/>
              <a:t> vždy v polovině obratle</a:t>
            </a:r>
          </a:p>
          <a:p>
            <a:pPr>
              <a:buFont typeface="Arial" pitchFamily="34" charset="0"/>
              <a:buChar char="•"/>
            </a:pPr>
            <a:endParaRPr lang="cs-CZ" sz="2400" dirty="0"/>
          </a:p>
          <a:p>
            <a:pPr>
              <a:buFont typeface="Arial" pitchFamily="34" charset="0"/>
              <a:buChar char="•"/>
            </a:pPr>
            <a:r>
              <a:rPr lang="cs-CZ" sz="2400" dirty="0"/>
              <a:t> regenerace</a:t>
            </a:r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669" y="1335813"/>
            <a:ext cx="4715795" cy="3532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645" name="Picture 5" descr="http://files.jesterkoviti.webnode.cz/200000216-8c7488d6ec-public/LV%20-%20ocas%20po%20autotomii,%20P%C3%A1lav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606" y="1365180"/>
            <a:ext cx="2655001" cy="3540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76517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638" y="1219200"/>
            <a:ext cx="5689041" cy="5423745"/>
          </a:xfrm>
          <a:prstGeom prst="rect">
            <a:avLst/>
          </a:prstGeom>
        </p:spPr>
      </p:pic>
      <p:pic>
        <p:nvPicPr>
          <p:cNvPr id="1026" name="Picture 2" descr="Související obrázek">
            <a:extLst>
              <a:ext uri="{FF2B5EF4-FFF2-40B4-BE49-F238E27FC236}">
                <a16:creationId xmlns:a16="http://schemas.microsoft.com/office/drawing/2014/main" id="{EC685607-B2C9-4510-BF9D-F7AAC9B12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/>
        </p:blipFill>
        <p:spPr bwMode="auto">
          <a:xfrm>
            <a:off x="6050278" y="215052"/>
            <a:ext cx="5728548" cy="307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uvisející obrázek">
            <a:extLst>
              <a:ext uri="{FF2B5EF4-FFF2-40B4-BE49-F238E27FC236}">
                <a16:creationId xmlns:a16="http://schemas.microsoft.com/office/drawing/2014/main" id="{5D46E856-B96D-4BB4-A2EB-9FEFA3509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/>
        </p:blipFill>
        <p:spPr bwMode="auto">
          <a:xfrm>
            <a:off x="6050278" y="3489158"/>
            <a:ext cx="5728548" cy="304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3">
            <a:extLst>
              <a:ext uri="{FF2B5EF4-FFF2-40B4-BE49-F238E27FC236}">
                <a16:creationId xmlns:a16="http://schemas.microsoft.com/office/drawing/2014/main" id="{7E7EF99E-5916-45FC-8E6E-0F764B10604B}"/>
              </a:ext>
            </a:extLst>
          </p:cNvPr>
          <p:cNvSpPr txBox="1">
            <a:spLocks/>
          </p:cNvSpPr>
          <p:nvPr/>
        </p:nvSpPr>
        <p:spPr>
          <a:xfrm>
            <a:off x="838200" y="634632"/>
            <a:ext cx="3083858" cy="8402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1" i="0" u="none" strike="noStrike" kern="120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Autotomie</a:t>
            </a:r>
          </a:p>
        </p:txBody>
      </p:sp>
    </p:spTree>
    <p:extLst>
      <p:ext uri="{BB962C8B-B14F-4D97-AF65-F5344CB8AC3E}">
        <p14:creationId xmlns:p14="http://schemas.microsoft.com/office/powerpoint/2010/main" val="2564252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67081" y="592972"/>
            <a:ext cx="6096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b="1" dirty="0">
                <a:latin typeface="Arial" panose="020B0604020202020204" pitchFamily="34" charset="0"/>
              </a:rPr>
              <a:t>Ocasatí</a:t>
            </a:r>
          </a:p>
          <a:p>
            <a:r>
              <a:rPr lang="cs-CZ" sz="2800" dirty="0">
                <a:latin typeface="Arial" panose="020B0604020202020204" pitchFamily="34" charset="0"/>
              </a:rPr>
              <a:t>larva – vnější keříčkové žábry - dravá</a:t>
            </a:r>
          </a:p>
          <a:p>
            <a:endParaRPr lang="cs-CZ" sz="2000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000" dirty="0">
                <a:latin typeface="Arial" panose="020B0604020202020204" pitchFamily="34" charset="0"/>
              </a:rPr>
              <a:t>metamorfóza – vstřebání vnějších žaber, zbarvení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sz="2000" dirty="0">
              <a:latin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7530">
            <a:off x="6023169" y="4973520"/>
            <a:ext cx="4776952" cy="16801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7801" y="758756"/>
            <a:ext cx="7010400" cy="4469853"/>
          </a:xfrm>
          <a:prstGeom prst="rect">
            <a:avLst/>
          </a:prstGeom>
        </p:spPr>
      </p:pic>
      <p:pic>
        <p:nvPicPr>
          <p:cNvPr id="6" name="Picture 2" descr="http://www.whose-tadpole.net/images/feuerlarv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757" y="2596340"/>
            <a:ext cx="2911369" cy="377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1905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425566"/>
            <a:ext cx="5321968" cy="2021306"/>
          </a:xfrm>
        </p:spPr>
        <p:txBody>
          <a:bodyPr/>
          <a:lstStyle/>
          <a:p>
            <a:r>
              <a:rPr lang="cs-CZ" dirty="0"/>
              <a:t>hojně rozšířený druh</a:t>
            </a:r>
          </a:p>
          <a:p>
            <a:r>
              <a:rPr lang="cs-CZ" dirty="0"/>
              <a:t>suché, slunné, kamenité biotopy</a:t>
            </a:r>
          </a:p>
          <a:p>
            <a:r>
              <a:rPr lang="cs-CZ" dirty="0"/>
              <a:t>loví hmyz, pavouky, červy,…</a:t>
            </a:r>
          </a:p>
          <a:p>
            <a:r>
              <a:rPr lang="cs-CZ" dirty="0"/>
              <a:t>pohlavní dimorfismus</a:t>
            </a:r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154215" y="653404"/>
            <a:ext cx="5853910" cy="5909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3600" b="1" dirty="0">
                <a:ln/>
                <a:solidFill>
                  <a:schemeClr val="accent4"/>
                </a:solidFill>
              </a:rPr>
              <a:t>Ještěrka obecná – </a:t>
            </a:r>
            <a:r>
              <a:rPr lang="cs-CZ" sz="3600" b="1" i="1" dirty="0" err="1">
                <a:ln/>
                <a:solidFill>
                  <a:schemeClr val="accent4"/>
                </a:solidFill>
              </a:rPr>
              <a:t>Lacerta</a:t>
            </a:r>
            <a:r>
              <a:rPr lang="cs-CZ" sz="3600" b="1" i="1" dirty="0">
                <a:ln/>
                <a:solidFill>
                  <a:schemeClr val="accent4"/>
                </a:solidFill>
              </a:rPr>
              <a:t> </a:t>
            </a:r>
            <a:r>
              <a:rPr lang="cs-CZ" sz="3600" b="1" i="1" dirty="0" err="1">
                <a:ln/>
                <a:solidFill>
                  <a:schemeClr val="accent4"/>
                </a:solidFill>
              </a:rPr>
              <a:t>agilis</a:t>
            </a:r>
            <a:endParaRPr lang="cs-CZ" sz="3600" b="1" i="1" dirty="0">
              <a:ln/>
              <a:solidFill>
                <a:schemeClr val="accent4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09324" y="1222788"/>
            <a:ext cx="1722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20 – 25 cm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A1452F1-D496-4592-A297-FDB610AD46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41" y="3482602"/>
            <a:ext cx="5956574" cy="399090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AB9B078-36C4-4BE0-AEFD-E64FFDD873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30" y="-470875"/>
            <a:ext cx="4310655" cy="4310655"/>
          </a:xfrm>
          <a:prstGeom prst="rect">
            <a:avLst/>
          </a:prstGeom>
        </p:spPr>
      </p:pic>
      <p:pic>
        <p:nvPicPr>
          <p:cNvPr id="2050" name="Picture 2" descr="http://c8.alamy.com/comp/CWP5WJ/sand-lizard-lacerta-agilis-adult-pair-basking-together-mattheiser-CWP5WJ.jpg">
            <a:extLst>
              <a:ext uri="{FF2B5EF4-FFF2-40B4-BE49-F238E27FC236}">
                <a16:creationId xmlns:a16="http://schemas.microsoft.com/office/drawing/2014/main" id="{891DA5E7-DD68-449A-A0EE-80F6C9DEE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4774" y="3113165"/>
            <a:ext cx="4845368" cy="316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619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eh-herpetology.org/sites/seh-herpetology.org/files/uploads/atlas/maps_v18/maps_v18lac_agi.jpeg">
            <a:extLst>
              <a:ext uri="{FF2B5EF4-FFF2-40B4-BE49-F238E27FC236}">
                <a16:creationId xmlns:a16="http://schemas.microsoft.com/office/drawing/2014/main" id="{71E7BAFF-867F-458B-968B-190DF8486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1" y="3101010"/>
            <a:ext cx="4394482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a 4">
            <a:extLst>
              <a:ext uri="{FF2B5EF4-FFF2-40B4-BE49-F238E27FC236}">
                <a16:creationId xmlns:a16="http://schemas.microsoft.com/office/drawing/2014/main" id="{496ADE9C-40E2-4B0B-84D6-7E39A82BBE02}"/>
              </a:ext>
            </a:extLst>
          </p:cNvPr>
          <p:cNvSpPr/>
          <p:nvPr/>
        </p:nvSpPr>
        <p:spPr>
          <a:xfrm>
            <a:off x="754960" y="662064"/>
            <a:ext cx="1087655" cy="1039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5258983-77FF-417E-9CC6-25980100C776}"/>
              </a:ext>
            </a:extLst>
          </p:cNvPr>
          <p:cNvSpPr txBox="1"/>
          <p:nvPr/>
        </p:nvSpPr>
        <p:spPr>
          <a:xfrm>
            <a:off x="643467" y="982104"/>
            <a:ext cx="12913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/>
              <a:t>Zranitelný</a:t>
            </a:r>
            <a:endParaRPr lang="cs-CZ" dirty="0"/>
          </a:p>
        </p:txBody>
      </p:sp>
      <p:pic>
        <p:nvPicPr>
          <p:cNvPr id="6" name="Picture 2" descr="http://portal.nature.cz/nd/imgout/sitmap876880.png">
            <a:extLst>
              <a:ext uri="{FF2B5EF4-FFF2-40B4-BE49-F238E27FC236}">
                <a16:creationId xmlns:a16="http://schemas.microsoft.com/office/drawing/2014/main" id="{3F0B398C-C572-4EE7-A53A-E3A1CBD3C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4795" y="158481"/>
            <a:ext cx="8081917" cy="5387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36293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8799"/>
            <a:ext cx="5254592" cy="4348163"/>
          </a:xfrm>
        </p:spPr>
        <p:txBody>
          <a:bodyPr/>
          <a:lstStyle/>
          <a:p>
            <a:r>
              <a:rPr lang="cs-CZ" dirty="0"/>
              <a:t>náš nejhojnější druh</a:t>
            </a:r>
          </a:p>
          <a:p>
            <a:r>
              <a:rPr lang="cs-CZ" dirty="0"/>
              <a:t>vlhčí stinná stanoviště</a:t>
            </a:r>
          </a:p>
          <a:p>
            <a:r>
              <a:rPr lang="cs-CZ" dirty="0" err="1"/>
              <a:t>vejcoživorodost</a:t>
            </a:r>
            <a:endParaRPr lang="cs-CZ" dirty="0"/>
          </a:p>
          <a:p>
            <a:r>
              <a:rPr lang="cs-CZ" dirty="0"/>
              <a:t>loví drobné bezobratlé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64707" y="653404"/>
            <a:ext cx="6707734" cy="5909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3600" b="1" dirty="0">
                <a:ln/>
                <a:solidFill>
                  <a:schemeClr val="accent4"/>
                </a:solidFill>
              </a:rPr>
              <a:t>Ještěrka živorodá – </a:t>
            </a:r>
            <a:r>
              <a:rPr lang="cs-CZ" sz="3600" b="1" i="1" dirty="0" err="1">
                <a:ln/>
                <a:solidFill>
                  <a:schemeClr val="accent4"/>
                </a:solidFill>
              </a:rPr>
              <a:t>Zootoca</a:t>
            </a:r>
            <a:r>
              <a:rPr lang="cs-CZ" sz="3600" b="1" i="1" dirty="0">
                <a:ln/>
                <a:solidFill>
                  <a:schemeClr val="accent4"/>
                </a:solidFill>
              </a:rPr>
              <a:t> </a:t>
            </a:r>
            <a:r>
              <a:rPr lang="cs-CZ" sz="3600" b="1" i="1" dirty="0" err="1">
                <a:ln/>
                <a:solidFill>
                  <a:schemeClr val="accent4"/>
                </a:solidFill>
              </a:rPr>
              <a:t>vivipara</a:t>
            </a:r>
            <a:endParaRPr lang="cs-CZ" sz="36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29698" name="Picture 2" descr="Výsledek obrázku pro Zootoca vivipar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138" y="1703672"/>
            <a:ext cx="5400000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ovéPole 8"/>
          <p:cNvSpPr txBox="1"/>
          <p:nvPr/>
        </p:nvSpPr>
        <p:spPr>
          <a:xfrm>
            <a:off x="896722" y="1264793"/>
            <a:ext cx="1722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12 – 17 cm</a:t>
            </a:r>
          </a:p>
        </p:txBody>
      </p:sp>
      <p:pic>
        <p:nvPicPr>
          <p:cNvPr id="33796" name="Picture 4" descr="http://www.naturabohemica.cz/wp-content/uploads/2009/02/P116081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644" y="4414502"/>
            <a:ext cx="3713780" cy="2095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39477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eh-herpetology.org/sites/seh-herpetology.org/files/uploads/atlas/maps_v18/maps_v18zoo_viv.jpeg">
            <a:extLst>
              <a:ext uri="{FF2B5EF4-FFF2-40B4-BE49-F238E27FC236}">
                <a16:creationId xmlns:a16="http://schemas.microsoft.com/office/drawing/2014/main" id="{A18BC00C-648D-4AFA-92CF-33544B384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183828" cy="333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7CB7991F-6DAC-477C-9AD8-E2887DB35559}"/>
              </a:ext>
            </a:extLst>
          </p:cNvPr>
          <p:cNvGrpSpPr/>
          <p:nvPr/>
        </p:nvGrpSpPr>
        <p:grpSpPr>
          <a:xfrm>
            <a:off x="643467" y="622360"/>
            <a:ext cx="1087655" cy="1039528"/>
            <a:chOff x="10337533" y="259882"/>
            <a:chExt cx="1087655" cy="1039528"/>
          </a:xfrm>
        </p:grpSpPr>
        <p:sp>
          <p:nvSpPr>
            <p:cNvPr id="5" name="Elipsa 5">
              <a:extLst>
                <a:ext uri="{FF2B5EF4-FFF2-40B4-BE49-F238E27FC236}">
                  <a16:creationId xmlns:a16="http://schemas.microsoft.com/office/drawing/2014/main" id="{F7EA7CD9-1B6F-45CA-944B-37123C24A6F7}"/>
                </a:ext>
              </a:extLst>
            </p:cNvPr>
            <p:cNvSpPr/>
            <p:nvPr/>
          </p:nvSpPr>
          <p:spPr>
            <a:xfrm>
              <a:off x="10337533" y="259882"/>
              <a:ext cx="1087655" cy="10395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38FAA079-A306-432E-85C8-F56F1FDA3D39}"/>
                </a:ext>
              </a:extLst>
            </p:cNvPr>
            <p:cNvSpPr txBox="1"/>
            <p:nvPr/>
          </p:nvSpPr>
          <p:spPr>
            <a:xfrm>
              <a:off x="10351970" y="442762"/>
              <a:ext cx="10587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téměř ohrožený</a:t>
              </a:r>
            </a:p>
          </p:txBody>
        </p:sp>
      </p:grpSp>
      <p:pic>
        <p:nvPicPr>
          <p:cNvPr id="7" name="Picture 2" descr="http://portal.nature.cz/nd/imgout/sitmap877008.png">
            <a:extLst>
              <a:ext uri="{FF2B5EF4-FFF2-40B4-BE49-F238E27FC236}">
                <a16:creationId xmlns:a16="http://schemas.microsoft.com/office/drawing/2014/main" id="{C1959143-09B9-4044-B093-B5864F1E9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12626" y="132522"/>
            <a:ext cx="8249477" cy="5499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61379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7634" y="2165684"/>
            <a:ext cx="5765532" cy="338809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největší z našich druhů</a:t>
            </a:r>
          </a:p>
          <a:p>
            <a:r>
              <a:rPr lang="cs-CZ" dirty="0"/>
              <a:t>nížinaté oblasti (200 – 350 m. n. m.)</a:t>
            </a:r>
          </a:p>
          <a:p>
            <a:r>
              <a:rPr lang="cs-CZ" dirty="0"/>
              <a:t>suché, slunné biotopy, lesostepi</a:t>
            </a:r>
          </a:p>
          <a:p>
            <a:r>
              <a:rPr lang="cs-CZ" dirty="0"/>
              <a:t>vinice, žel. náspy, zahrady,…</a:t>
            </a:r>
          </a:p>
          <a:p>
            <a:r>
              <a:rPr lang="cs-CZ" dirty="0"/>
              <a:t>masožravci – rovnokřídlí, brouci, menší obratlovci</a:t>
            </a:r>
          </a:p>
          <a:p>
            <a:r>
              <a:rPr lang="cs-CZ" dirty="0"/>
              <a:t>pohlavní dimorfismus</a:t>
            </a:r>
          </a:p>
          <a:p>
            <a:endParaRPr 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29083" y="653404"/>
            <a:ext cx="5845190" cy="5909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3600" b="1" dirty="0">
                <a:ln/>
                <a:solidFill>
                  <a:schemeClr val="accent4"/>
                </a:solidFill>
              </a:rPr>
              <a:t>Ještěrka zelená – </a:t>
            </a:r>
            <a:r>
              <a:rPr lang="cs-CZ" sz="3600" b="1" i="1" dirty="0" err="1">
                <a:ln/>
                <a:solidFill>
                  <a:schemeClr val="accent4"/>
                </a:solidFill>
              </a:rPr>
              <a:t>Lacerta</a:t>
            </a:r>
            <a:r>
              <a:rPr lang="cs-CZ" sz="3600" b="1" i="1" dirty="0">
                <a:ln/>
                <a:solidFill>
                  <a:schemeClr val="accent4"/>
                </a:solidFill>
              </a:rPr>
              <a:t> </a:t>
            </a:r>
            <a:r>
              <a:rPr lang="cs-CZ" sz="3600" b="1" i="1" dirty="0" err="1">
                <a:ln/>
                <a:solidFill>
                  <a:schemeClr val="accent4"/>
                </a:solidFill>
              </a:rPr>
              <a:t>viridis</a:t>
            </a:r>
            <a:endParaRPr lang="cs-CZ" sz="3600" b="1" i="1" dirty="0">
              <a:ln/>
              <a:solidFill>
                <a:schemeClr val="accent4"/>
              </a:solidFill>
            </a:endParaRPr>
          </a:p>
        </p:txBody>
      </p:sp>
      <p:pic>
        <p:nvPicPr>
          <p:cNvPr id="31748" name="Picture 4" descr="https://upload.wikimedia.org/wikipedia/commons/c/cf/Lacerta_viridis_-_couple_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729" y="128498"/>
            <a:ext cx="5759471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809324" y="1305669"/>
            <a:ext cx="1722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až 40 cm</a:t>
            </a:r>
          </a:p>
        </p:txBody>
      </p:sp>
      <p:pic>
        <p:nvPicPr>
          <p:cNvPr id="7" name="Picture 21" descr="Lacerta viridis viridis - ještěrka zelená středoevropská">
            <a:extLst>
              <a:ext uri="{FF2B5EF4-FFF2-40B4-BE49-F238E27FC236}">
                <a16:creationId xmlns:a16="http://schemas.microsoft.com/office/drawing/2014/main" id="{F62A3E07-3294-4AC6-AD5C-D2488DA5F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614" y="4261607"/>
            <a:ext cx="3293586" cy="246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5E629DD3-A6CE-4072-B0C3-B08CA6C92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1709" y="4000014"/>
            <a:ext cx="3171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♀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326A2A3B-8636-432B-8879-C1239D57E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6354" y="3858195"/>
            <a:ext cx="319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♂</a:t>
            </a:r>
            <a:endParaRPr lang="cs-CZ" altLang="cs-CZ" sz="1800" dirty="0"/>
          </a:p>
        </p:txBody>
      </p:sp>
      <p:pic>
        <p:nvPicPr>
          <p:cNvPr id="11" name="Picture 24" descr="Lacerta viridis viridis - ještěrka zelená středoevropská">
            <a:extLst>
              <a:ext uri="{FF2B5EF4-FFF2-40B4-BE49-F238E27FC236}">
                <a16:creationId xmlns:a16="http://schemas.microsoft.com/office/drawing/2014/main" id="{B9409B5E-82FC-4B4D-952B-BF40AA56F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232" y="4461679"/>
            <a:ext cx="2756232" cy="188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5277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eh-herpetology.org/sites/seh-herpetology.org/files/uploads/atlas/maps_v18/maps_v18lac_vir.jpeg">
            <a:extLst>
              <a:ext uri="{FF2B5EF4-FFF2-40B4-BE49-F238E27FC236}">
                <a16:creationId xmlns:a16="http://schemas.microsoft.com/office/drawing/2014/main" id="{3EA795A0-0F18-47ED-9F11-F091D3A30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348"/>
            <a:ext cx="3746524" cy="298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76084632-D8AC-4A5D-A5E2-6FFFC7B73613}"/>
              </a:ext>
            </a:extLst>
          </p:cNvPr>
          <p:cNvGrpSpPr/>
          <p:nvPr/>
        </p:nvGrpSpPr>
        <p:grpSpPr>
          <a:xfrm>
            <a:off x="643467" y="662064"/>
            <a:ext cx="1087655" cy="1039528"/>
            <a:chOff x="10337533" y="259882"/>
            <a:chExt cx="1087655" cy="1039528"/>
          </a:xfrm>
        </p:grpSpPr>
        <p:sp>
          <p:nvSpPr>
            <p:cNvPr id="5" name="Elipsa 7">
              <a:extLst>
                <a:ext uri="{FF2B5EF4-FFF2-40B4-BE49-F238E27FC236}">
                  <a16:creationId xmlns:a16="http://schemas.microsoft.com/office/drawing/2014/main" id="{8C2DF61F-BE4F-4279-8D2C-CACC8D330BE5}"/>
                </a:ext>
              </a:extLst>
            </p:cNvPr>
            <p:cNvSpPr/>
            <p:nvPr/>
          </p:nvSpPr>
          <p:spPr>
            <a:xfrm>
              <a:off x="10337533" y="259882"/>
              <a:ext cx="1087655" cy="10395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1D9F947C-01FC-404C-9F09-8490E30AA827}"/>
                </a:ext>
              </a:extLst>
            </p:cNvPr>
            <p:cNvSpPr txBox="1"/>
            <p:nvPr/>
          </p:nvSpPr>
          <p:spPr>
            <a:xfrm>
              <a:off x="10351970" y="595162"/>
              <a:ext cx="10587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ohrožený</a:t>
              </a:r>
            </a:p>
          </p:txBody>
        </p:sp>
      </p:grpSp>
      <p:pic>
        <p:nvPicPr>
          <p:cNvPr id="7" name="Picture 2" descr="http://portal.nature.cz/nd/imgout/sitmap876962.png">
            <a:extLst>
              <a:ext uri="{FF2B5EF4-FFF2-40B4-BE49-F238E27FC236}">
                <a16:creationId xmlns:a16="http://schemas.microsoft.com/office/drawing/2014/main" id="{0CB887B2-33A7-4E34-9878-41A258171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67268" y="0"/>
            <a:ext cx="9024731" cy="60164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40774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713297"/>
            <a:ext cx="5225716" cy="4463666"/>
          </a:xfrm>
        </p:spPr>
        <p:txBody>
          <a:bodyPr/>
          <a:lstStyle/>
          <a:p>
            <a:r>
              <a:rPr lang="cs-CZ" dirty="0"/>
              <a:t>nejvzácnější druh</a:t>
            </a:r>
          </a:p>
          <a:p>
            <a:r>
              <a:rPr lang="cs-CZ" dirty="0"/>
              <a:t>velká, silná ještěrka</a:t>
            </a:r>
          </a:p>
          <a:p>
            <a:r>
              <a:rPr lang="cs-CZ" dirty="0"/>
              <a:t>zbarvení v odstínech hnědé</a:t>
            </a:r>
          </a:p>
          <a:p>
            <a:r>
              <a:rPr lang="cs-CZ" dirty="0"/>
              <a:t>suché, skalnaté oblasti</a:t>
            </a:r>
          </a:p>
          <a:p>
            <a:r>
              <a:rPr lang="cs-CZ" dirty="0"/>
              <a:t>okolí </a:t>
            </a:r>
            <a:r>
              <a:rPr lang="cs-CZ" dirty="0" err="1"/>
              <a:t>Štramberka</a:t>
            </a:r>
            <a:endParaRPr lang="cs-CZ" dirty="0"/>
          </a:p>
          <a:p>
            <a:endParaRPr lang="cs-CZ" dirty="0"/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283053" y="653404"/>
            <a:ext cx="6114944" cy="5909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Ještěrka zední – </a:t>
            </a:r>
            <a:r>
              <a:rPr kumimoji="0" lang="cs-CZ" sz="3600" b="1" i="1" u="none" strike="noStrike" kern="1200" cap="none" spc="0" normalizeH="0" baseline="0" noProof="0" dirty="0" err="1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Podarcis</a:t>
            </a:r>
            <a:r>
              <a:rPr kumimoji="0" lang="cs-CZ" sz="3600" b="1" i="1" u="none" strike="noStrike" kern="120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600" b="1" i="1" u="none" strike="noStrike" kern="1200" cap="none" spc="0" normalizeH="0" baseline="0" noProof="0" dirty="0" err="1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muralis</a:t>
            </a:r>
            <a:endParaRPr kumimoji="0" lang="cs-CZ" sz="3600" b="1" i="1" u="none" strike="noStrike" kern="1200" cap="none" spc="0" normalizeH="0" baseline="0" noProof="0" dirty="0">
              <a:ln/>
              <a:solidFill>
                <a:schemeClr val="accent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7650" name="Picture 2" descr="Výsledek obrázku pro ještěrka zedn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737" y="1578543"/>
            <a:ext cx="5715000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652" name="Picture 4" descr="Výsledek obrázku pro ještěrka zedn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683" y="3835267"/>
            <a:ext cx="4867275" cy="2781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ovéPole 10"/>
          <p:cNvSpPr txBox="1"/>
          <p:nvPr/>
        </p:nvSpPr>
        <p:spPr>
          <a:xfrm>
            <a:off x="884756" y="1251632"/>
            <a:ext cx="1722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22 – 26 cm</a:t>
            </a:r>
          </a:p>
        </p:txBody>
      </p:sp>
    </p:spTree>
    <p:extLst>
      <p:ext uri="{BB962C8B-B14F-4D97-AF65-F5344CB8AC3E}">
        <p14:creationId xmlns:p14="http://schemas.microsoft.com/office/powerpoint/2010/main" val="1962365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536FD074-C225-4D13-AE55-6FF15A6DD28B}"/>
              </a:ext>
            </a:extLst>
          </p:cNvPr>
          <p:cNvGrpSpPr/>
          <p:nvPr/>
        </p:nvGrpSpPr>
        <p:grpSpPr>
          <a:xfrm>
            <a:off x="775079" y="662064"/>
            <a:ext cx="1087655" cy="1039528"/>
            <a:chOff x="10337533" y="259882"/>
            <a:chExt cx="1087655" cy="1039528"/>
          </a:xfrm>
        </p:grpSpPr>
        <p:sp>
          <p:nvSpPr>
            <p:cNvPr id="5" name="Elipsa 7">
              <a:extLst>
                <a:ext uri="{FF2B5EF4-FFF2-40B4-BE49-F238E27FC236}">
                  <a16:creationId xmlns:a16="http://schemas.microsoft.com/office/drawing/2014/main" id="{4735E08E-3A04-4C6D-8F9A-DD0CFF57B4BF}"/>
                </a:ext>
              </a:extLst>
            </p:cNvPr>
            <p:cNvSpPr/>
            <p:nvPr/>
          </p:nvSpPr>
          <p:spPr>
            <a:xfrm>
              <a:off x="10337533" y="259882"/>
              <a:ext cx="1087655" cy="10395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E2027E1D-0A4E-4AA0-83DC-87B0C979C096}"/>
                </a:ext>
              </a:extLst>
            </p:cNvPr>
            <p:cNvSpPr txBox="1"/>
            <p:nvPr/>
          </p:nvSpPr>
          <p:spPr>
            <a:xfrm>
              <a:off x="10351970" y="442762"/>
              <a:ext cx="10587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kriticky </a:t>
              </a:r>
            </a:p>
            <a:p>
              <a:pPr algn="ctr"/>
              <a:r>
                <a:rPr lang="cs-CZ" dirty="0"/>
                <a:t>ohrožený</a:t>
              </a:r>
            </a:p>
          </p:txBody>
        </p:sp>
      </p:grpSp>
      <p:pic>
        <p:nvPicPr>
          <p:cNvPr id="4098" name="Picture 2" descr="http://seh-herpetology.org/sites/seh-herpetology.org/files/uploads/atlas/maps_v18/maps_v18pod_mur.jpeg">
            <a:extLst>
              <a:ext uri="{FF2B5EF4-FFF2-40B4-BE49-F238E27FC236}">
                <a16:creationId xmlns:a16="http://schemas.microsoft.com/office/drawing/2014/main" id="{662F57A5-773C-4C14-9873-CCF1BB3CE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9391"/>
            <a:ext cx="3580383" cy="285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ortal.nature.cz/nd/imgout/sitmap876448.png">
            <a:extLst>
              <a:ext uri="{FF2B5EF4-FFF2-40B4-BE49-F238E27FC236}">
                <a16:creationId xmlns:a16="http://schemas.microsoft.com/office/drawing/2014/main" id="{9FC026A3-A277-42A1-84DC-915444BE4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87757" y="0"/>
            <a:ext cx="8988922" cy="581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85050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079057"/>
            <a:ext cx="5119838" cy="4097906"/>
          </a:xfrm>
        </p:spPr>
        <p:txBody>
          <a:bodyPr>
            <a:normAutofit/>
          </a:bodyPr>
          <a:lstStyle/>
          <a:p>
            <a:r>
              <a:rPr lang="cs-CZ" dirty="0"/>
              <a:t>beznohý ještěr</a:t>
            </a:r>
          </a:p>
          <a:p>
            <a:r>
              <a:rPr lang="cs-CZ" dirty="0"/>
              <a:t>vlhké lesnaté oblasti</a:t>
            </a:r>
          </a:p>
          <a:p>
            <a:r>
              <a:rPr lang="cs-CZ" dirty="0"/>
              <a:t>od nížin do 1000 m. n. m.</a:t>
            </a:r>
          </a:p>
          <a:p>
            <a:r>
              <a:rPr lang="cs-CZ" dirty="0"/>
              <a:t>žížaly, slimáci, červi</a:t>
            </a:r>
          </a:p>
          <a:p>
            <a:r>
              <a:rPr lang="cs-CZ" dirty="0" err="1"/>
              <a:t>Vejcoživorodost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Gvoždík</a:t>
            </a:r>
            <a:r>
              <a:rPr lang="cs-CZ" dirty="0"/>
              <a:t> et al. 2015 </a:t>
            </a:r>
          </a:p>
          <a:p>
            <a:endParaRPr lang="cs-CZ" dirty="0"/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393698" y="653404"/>
            <a:ext cx="5614037" cy="5909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Slepýš</a:t>
            </a:r>
            <a:r>
              <a:rPr kumimoji="0" lang="cs-CZ" sz="3600" b="1" i="0" u="none" strike="noStrike" kern="1200" cap="none" spc="0" normalizeH="0" noProof="0" dirty="0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křehký – </a:t>
            </a:r>
            <a:r>
              <a:rPr kumimoji="0" lang="cs-CZ" sz="3600" b="1" i="1" u="none" strike="noStrike" kern="1200" cap="none" spc="0" normalizeH="0" noProof="0" dirty="0" err="1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Anguis</a:t>
            </a:r>
            <a:r>
              <a:rPr kumimoji="0" lang="cs-CZ" sz="3600" b="1" i="1" u="none" strike="noStrike" kern="1200" cap="none" spc="0" normalizeH="0" noProof="0" dirty="0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600" b="1" i="1" u="none" strike="noStrike" kern="1200" cap="none" spc="0" normalizeH="0" noProof="0" dirty="0" err="1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fragilis</a:t>
            </a:r>
            <a:endParaRPr kumimoji="0" lang="cs-CZ" sz="3600" b="1" i="0" u="none" strike="noStrike" kern="1200" cap="none" spc="0" normalizeH="0" baseline="0" noProof="0" dirty="0">
              <a:ln/>
              <a:solidFill>
                <a:schemeClr val="accent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5602" name="Picture 2" descr="Výsledek obrázku pro Anguis fragilis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07185" y="499380"/>
            <a:ext cx="5024549" cy="28229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838200" y="1368985"/>
            <a:ext cx="1722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25 – 50 cm</a:t>
            </a: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CD8BDB27-CBDA-4E2A-AB21-554EE2AD11A5}"/>
              </a:ext>
            </a:extLst>
          </p:cNvPr>
          <p:cNvSpPr txBox="1">
            <a:spLocks/>
          </p:cNvSpPr>
          <p:nvPr/>
        </p:nvSpPr>
        <p:spPr>
          <a:xfrm>
            <a:off x="271334" y="4712159"/>
            <a:ext cx="6253570" cy="5909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Slepýš východní – </a:t>
            </a:r>
            <a:r>
              <a:rPr kumimoji="0" lang="cs-CZ" sz="3600" b="1" i="1" u="none" strike="noStrike" kern="1200" cap="none" spc="0" normalizeH="0" baseline="0" noProof="0" dirty="0" err="1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Anguis</a:t>
            </a:r>
            <a:r>
              <a:rPr kumimoji="0" lang="cs-CZ" sz="3600" b="1" i="1" u="none" strike="noStrike" kern="120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600" b="1" i="1" u="none" strike="noStrike" kern="1200" cap="none" spc="0" normalizeH="0" baseline="0" noProof="0" dirty="0" err="1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colchica</a:t>
            </a:r>
            <a:endParaRPr kumimoji="0" lang="cs-CZ" sz="3600" b="1" i="1" u="none" strike="noStrike" kern="1200" cap="none" spc="0" normalizeH="0" baseline="0" noProof="0" dirty="0">
              <a:ln/>
              <a:solidFill>
                <a:schemeClr val="accent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290" name="Picture 2" descr="Výsledek obrázku pro Anguis colchica">
            <a:extLst>
              <a:ext uri="{FF2B5EF4-FFF2-40B4-BE49-F238E27FC236}">
                <a16:creationId xmlns:a16="http://schemas.microsoft.com/office/drawing/2014/main" id="{6077A4F6-14CD-4A84-859B-400FBB33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85" y="3416518"/>
            <a:ext cx="5024549" cy="318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6319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66787"/>
            <a:ext cx="10515600" cy="4810176"/>
          </a:xfrm>
        </p:spPr>
        <p:txBody>
          <a:bodyPr/>
          <a:lstStyle/>
          <a:p>
            <a:r>
              <a:rPr lang="cs-CZ" dirty="0"/>
              <a:t>podlouhlé tělo bez končetin</a:t>
            </a:r>
          </a:p>
          <a:p>
            <a:r>
              <a:rPr lang="cs-CZ" dirty="0"/>
              <a:t>volné spojení lebky a čelistí – polykání velké potravy</a:t>
            </a:r>
          </a:p>
          <a:p>
            <a:r>
              <a:rPr lang="cs-CZ" dirty="0"/>
              <a:t>srostlá oční víčka</a:t>
            </a:r>
          </a:p>
          <a:p>
            <a:r>
              <a:rPr lang="cs-CZ" dirty="0"/>
              <a:t>rozeklaný jazyk, </a:t>
            </a:r>
            <a:r>
              <a:rPr lang="cs-CZ" dirty="0" err="1"/>
              <a:t>Jacobsonův</a:t>
            </a:r>
            <a:r>
              <a:rPr lang="cs-CZ" dirty="0"/>
              <a:t> orgán (čichový aparát)</a:t>
            </a:r>
          </a:p>
          <a:p>
            <a:r>
              <a:rPr lang="cs-CZ" dirty="0"/>
              <a:t>krátký ocas</a:t>
            </a:r>
          </a:p>
          <a:p>
            <a:r>
              <a:rPr lang="cs-CZ" dirty="0"/>
              <a:t>příčné břišní šupiny</a:t>
            </a:r>
          </a:p>
          <a:p>
            <a:r>
              <a:rPr lang="cs-CZ" dirty="0"/>
              <a:t>párové </a:t>
            </a:r>
            <a:r>
              <a:rPr lang="cs-CZ" dirty="0" err="1"/>
              <a:t>hemipenisy</a:t>
            </a:r>
            <a:endParaRPr lang="cs-CZ" dirty="0"/>
          </a:p>
          <a:p>
            <a:r>
              <a:rPr lang="cs-CZ" dirty="0"/>
              <a:t>většina klade vejce, někteří živorodí </a:t>
            </a:r>
          </a:p>
          <a:p>
            <a:endParaRPr lang="cs-CZ" dirty="0"/>
          </a:p>
        </p:txBody>
      </p:sp>
      <p:sp>
        <p:nvSpPr>
          <p:cNvPr id="4" name="Nadpis 3"/>
          <p:cNvSpPr txBox="1">
            <a:spLocks/>
          </p:cNvSpPr>
          <p:nvPr/>
        </p:nvSpPr>
        <p:spPr>
          <a:xfrm>
            <a:off x="938869" y="332459"/>
            <a:ext cx="1428596" cy="8402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1" i="0" u="none" strike="noStrike" kern="120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Hadi</a:t>
            </a:r>
          </a:p>
        </p:txBody>
      </p:sp>
      <p:pic>
        <p:nvPicPr>
          <p:cNvPr id="12290" name="Picture 2" descr="Související obrázek">
            <a:extLst>
              <a:ext uri="{FF2B5EF4-FFF2-40B4-BE49-F238E27FC236}">
                <a16:creationId xmlns:a16="http://schemas.microsoft.com/office/drawing/2014/main" id="{8410043A-C88F-401B-8355-F867F5CC0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DF8"/>
              </a:clrFrom>
              <a:clrTo>
                <a:srgbClr val="FFFD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7641"/>
            <a:ext cx="38100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ýsledek obrázku pro snake skeleton">
            <a:extLst>
              <a:ext uri="{FF2B5EF4-FFF2-40B4-BE49-F238E27FC236}">
                <a16:creationId xmlns:a16="http://schemas.microsoft.com/office/drawing/2014/main" id="{2C2B51E1-12BC-4CEB-823A-54F6E9483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377" y="650134"/>
            <a:ext cx="3265923" cy="184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pc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" t="3908" r="49980" b="16144"/>
          <a:stretch>
            <a:fillRect/>
          </a:stretch>
        </p:blipFill>
        <p:spPr bwMode="auto">
          <a:xfrm>
            <a:off x="9116291" y="3127664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442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9283" y="412924"/>
            <a:ext cx="778816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Žáby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larva – pulec – býložravý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metamorfóza – vstřebání ocásku, redukce žaber,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expanze předních nohou, přestavba ústního ústrojí</a:t>
            </a:r>
          </a:p>
        </p:txBody>
      </p:sp>
      <p:pic>
        <p:nvPicPr>
          <p:cNvPr id="2050" name="Picture 2" descr="https://www.mirrorservice.org/sites/gutenberg.org/3/7/8/2/37823/37823-h/images/fig_1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99" y="2674631"/>
            <a:ext cx="3562292" cy="383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2100" y="2166643"/>
            <a:ext cx="6612079" cy="434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389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e Geographic Range of Anguis colchica in Europe [6]">
            <a:extLst>
              <a:ext uri="{FF2B5EF4-FFF2-40B4-BE49-F238E27FC236}">
                <a16:creationId xmlns:a16="http://schemas.microsoft.com/office/drawing/2014/main" id="{4D677754-E999-4471-9A7A-EC1B2C01D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75" y="3924886"/>
            <a:ext cx="3296252" cy="25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AE669BDF-FDC1-480D-A250-3E221C7EDB92}"/>
              </a:ext>
            </a:extLst>
          </p:cNvPr>
          <p:cNvGrpSpPr/>
          <p:nvPr/>
        </p:nvGrpSpPr>
        <p:grpSpPr>
          <a:xfrm>
            <a:off x="497694" y="286166"/>
            <a:ext cx="1087655" cy="1039528"/>
            <a:chOff x="10337533" y="259882"/>
            <a:chExt cx="1087655" cy="1039528"/>
          </a:xfrm>
        </p:grpSpPr>
        <p:sp>
          <p:nvSpPr>
            <p:cNvPr id="6" name="Elipsa 4">
              <a:extLst>
                <a:ext uri="{FF2B5EF4-FFF2-40B4-BE49-F238E27FC236}">
                  <a16:creationId xmlns:a16="http://schemas.microsoft.com/office/drawing/2014/main" id="{8B3FC209-A6C4-42C6-A25C-D2621BEC75B1}"/>
                </a:ext>
              </a:extLst>
            </p:cNvPr>
            <p:cNvSpPr/>
            <p:nvPr/>
          </p:nvSpPr>
          <p:spPr>
            <a:xfrm>
              <a:off x="10337533" y="259882"/>
              <a:ext cx="1087655" cy="10395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7B1AEFD8-0A4E-49F3-8227-691F33D0ED92}"/>
                </a:ext>
              </a:extLst>
            </p:cNvPr>
            <p:cNvSpPr txBox="1"/>
            <p:nvPr/>
          </p:nvSpPr>
          <p:spPr>
            <a:xfrm>
              <a:off x="10351970" y="442762"/>
              <a:ext cx="10587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téměř </a:t>
              </a:r>
            </a:p>
            <a:p>
              <a:pPr algn="ctr"/>
              <a:r>
                <a:rPr lang="cs-CZ" dirty="0"/>
                <a:t>ohrožený</a:t>
              </a:r>
            </a:p>
          </p:txBody>
        </p:sp>
      </p:grpSp>
      <p:pic>
        <p:nvPicPr>
          <p:cNvPr id="8" name="Picture 2" descr="http://portal.nature.cz/nd/imgout/sitmap876763.png">
            <a:extLst>
              <a:ext uri="{FF2B5EF4-FFF2-40B4-BE49-F238E27FC236}">
                <a16:creationId xmlns:a16="http://schemas.microsoft.com/office/drawing/2014/main" id="{CE9E2A9F-18BA-47E8-9F27-8BB6C92E6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66737" y="0"/>
            <a:ext cx="8862647" cy="59084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10920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nguis_kolaz">
            <a:extLst>
              <a:ext uri="{FF2B5EF4-FFF2-40B4-BE49-F238E27FC236}">
                <a16:creationId xmlns:a16="http://schemas.microsoft.com/office/drawing/2014/main" id="{004B8572-F0E3-4A13-B77C-EE6B3EED7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" y="612873"/>
            <a:ext cx="10866120" cy="573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EA84DD68-7992-4B2A-9D1F-DFD53B724AA1}"/>
              </a:ext>
            </a:extLst>
          </p:cNvPr>
          <p:cNvSpPr/>
          <p:nvPr/>
        </p:nvSpPr>
        <p:spPr>
          <a:xfrm>
            <a:off x="9851332" y="6158388"/>
            <a:ext cx="2005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Gvoždík</a:t>
            </a:r>
            <a:r>
              <a:rPr lang="cs-CZ" dirty="0"/>
              <a:t> et al. 2015 </a:t>
            </a:r>
          </a:p>
        </p:txBody>
      </p:sp>
    </p:spTree>
    <p:extLst>
      <p:ext uri="{BB962C8B-B14F-4D97-AF65-F5344CB8AC3E}">
        <p14:creationId xmlns:p14="http://schemas.microsoft.com/office/powerpoint/2010/main" val="3150423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ýsledek obrázku pro Natrix natrix">
            <a:extLst>
              <a:ext uri="{FF2B5EF4-FFF2-40B4-BE49-F238E27FC236}">
                <a16:creationId xmlns:a16="http://schemas.microsoft.com/office/drawing/2014/main" id="{74D526D1-7F27-4C64-A051-87C4613F9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614" y="0"/>
            <a:ext cx="6145386" cy="439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324" y="2059974"/>
            <a:ext cx="5899484" cy="4694672"/>
          </a:xfrm>
        </p:spPr>
        <p:txBody>
          <a:bodyPr/>
          <a:lstStyle/>
          <a:p>
            <a:r>
              <a:rPr lang="cs-CZ" dirty="0"/>
              <a:t>náš nejhojnější druh</a:t>
            </a:r>
          </a:p>
          <a:p>
            <a:r>
              <a:rPr lang="cs-CZ" dirty="0"/>
              <a:t>blízkost vody</a:t>
            </a:r>
          </a:p>
          <a:p>
            <a:r>
              <a:rPr lang="cs-CZ" dirty="0"/>
              <a:t>živí se obojživelníky, rybami, hmyzem,..</a:t>
            </a:r>
          </a:p>
          <a:p>
            <a:r>
              <a:rPr lang="cs-CZ" dirty="0"/>
              <a:t>6,7 km/h</a:t>
            </a:r>
          </a:p>
          <a:p>
            <a:r>
              <a:rPr lang="cs-CZ" dirty="0" err="1"/>
              <a:t>thanatóza</a:t>
            </a:r>
            <a:r>
              <a:rPr lang="cs-CZ" dirty="0"/>
              <a:t>, zápach</a:t>
            </a:r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133137" y="653404"/>
            <a:ext cx="5913477" cy="5909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Užovka obojková – </a:t>
            </a:r>
            <a:r>
              <a:rPr kumimoji="0" lang="cs-CZ" sz="3600" b="1" i="1" u="none" strike="noStrike" kern="1200" cap="none" spc="0" normalizeH="0" baseline="0" noProof="0" dirty="0" err="1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Natrix</a:t>
            </a:r>
            <a:r>
              <a:rPr kumimoji="0" lang="cs-CZ" sz="3600" b="1" i="1" u="none" strike="noStrike" kern="120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600" b="1" i="1" u="none" strike="noStrike" kern="1200" cap="none" spc="0" normalizeH="0" baseline="0" noProof="0" dirty="0" err="1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natrix</a:t>
            </a:r>
            <a:endParaRPr kumimoji="0" lang="cs-CZ" sz="3600" b="1" i="0" u="none" strike="noStrike" kern="1200" cap="none" spc="0" normalizeH="0" baseline="0" noProof="0" dirty="0">
              <a:ln/>
              <a:solidFill>
                <a:schemeClr val="accent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06" name="Picture 2" descr="Výsledek obrázku pro užovka obojková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10" y="3850678"/>
            <a:ext cx="4816493" cy="27132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ovéPole 10"/>
          <p:cNvSpPr txBox="1"/>
          <p:nvPr/>
        </p:nvSpPr>
        <p:spPr>
          <a:xfrm>
            <a:off x="1048338" y="1436075"/>
            <a:ext cx="1722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70 – 120 cm</a:t>
            </a:r>
          </a:p>
        </p:txBody>
      </p:sp>
    </p:spTree>
    <p:extLst>
      <p:ext uri="{BB962C8B-B14F-4D97-AF65-F5344CB8AC3E}">
        <p14:creationId xmlns:p14="http://schemas.microsoft.com/office/powerpoint/2010/main" val="18824575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3"/>
          <p:cNvSpPr txBox="1">
            <a:spLocks/>
          </p:cNvSpPr>
          <p:nvPr/>
        </p:nvSpPr>
        <p:spPr>
          <a:xfrm>
            <a:off x="537253" y="414883"/>
            <a:ext cx="2988062" cy="8402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1" i="0" u="none" strike="noStrike" kern="1200" cap="none" spc="0" normalizeH="0" baseline="0" noProof="0" dirty="0" err="1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Thanatóza</a:t>
            </a:r>
            <a:endParaRPr kumimoji="0" lang="cs-CZ" sz="5400" b="1" i="0" u="none" strike="noStrike" kern="1200" cap="none" spc="0" normalizeH="0" baseline="0" noProof="0" dirty="0">
              <a:ln/>
              <a:solidFill>
                <a:schemeClr val="accent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82C2E2A-688B-4189-B7B0-C281CE091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251" y="0"/>
            <a:ext cx="4572000" cy="6858000"/>
          </a:xfrm>
          <a:prstGeom prst="rect">
            <a:avLst/>
          </a:prstGeom>
        </p:spPr>
      </p:pic>
      <p:pic>
        <p:nvPicPr>
          <p:cNvPr id="10242" name="Picture 2" descr="Související obrázek">
            <a:extLst>
              <a:ext uri="{FF2B5EF4-FFF2-40B4-BE49-F238E27FC236}">
                <a16:creationId xmlns:a16="http://schemas.microsoft.com/office/drawing/2014/main" id="{935D982E-4291-40C0-8152-42E197105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00" y="2123672"/>
            <a:ext cx="5705475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8476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Geographic Range of Natrix natrix in Europe [4]">
            <a:extLst>
              <a:ext uri="{FF2B5EF4-FFF2-40B4-BE49-F238E27FC236}">
                <a16:creationId xmlns:a16="http://schemas.microsoft.com/office/drawing/2014/main" id="{9D438039-46E9-4290-A9A7-B4C058513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9" y="3696540"/>
            <a:ext cx="3683479" cy="281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2C85E181-2712-446D-A7B3-C97867E0129E}"/>
              </a:ext>
            </a:extLst>
          </p:cNvPr>
          <p:cNvGrpSpPr/>
          <p:nvPr/>
        </p:nvGrpSpPr>
        <p:grpSpPr>
          <a:xfrm>
            <a:off x="643467" y="551210"/>
            <a:ext cx="1087655" cy="1039528"/>
            <a:chOff x="10337533" y="259882"/>
            <a:chExt cx="1087655" cy="1039528"/>
          </a:xfrm>
        </p:grpSpPr>
        <p:sp>
          <p:nvSpPr>
            <p:cNvPr id="4" name="Elipsa 5">
              <a:extLst>
                <a:ext uri="{FF2B5EF4-FFF2-40B4-BE49-F238E27FC236}">
                  <a16:creationId xmlns:a16="http://schemas.microsoft.com/office/drawing/2014/main" id="{F49DC8BB-1477-490F-A8CE-23ACF1D8C094}"/>
                </a:ext>
              </a:extLst>
            </p:cNvPr>
            <p:cNvSpPr/>
            <p:nvPr/>
          </p:nvSpPr>
          <p:spPr>
            <a:xfrm>
              <a:off x="10337533" y="259882"/>
              <a:ext cx="1087655" cy="10395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437D6D59-EAEF-416B-B6E6-0D312F5C3A39}"/>
                </a:ext>
              </a:extLst>
            </p:cNvPr>
            <p:cNvSpPr txBox="1"/>
            <p:nvPr/>
          </p:nvSpPr>
          <p:spPr>
            <a:xfrm>
              <a:off x="10351970" y="442762"/>
              <a:ext cx="10587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téměř ohrožený</a:t>
              </a:r>
            </a:p>
          </p:txBody>
        </p:sp>
      </p:grpSp>
      <p:pic>
        <p:nvPicPr>
          <p:cNvPr id="6" name="Picture 2" descr="http://portal.nature.cz/nd/imgout/sitmap877057.png">
            <a:extLst>
              <a:ext uri="{FF2B5EF4-FFF2-40B4-BE49-F238E27FC236}">
                <a16:creationId xmlns:a16="http://schemas.microsoft.com/office/drawing/2014/main" id="{74C6719D-35F2-48E7-9856-200ECD83D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38331" y="-14121"/>
            <a:ext cx="8653670" cy="5769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37882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722921"/>
            <a:ext cx="5803232" cy="4454041"/>
          </a:xfrm>
        </p:spPr>
        <p:txBody>
          <a:bodyPr/>
          <a:lstStyle/>
          <a:p>
            <a:r>
              <a:rPr lang="cs-CZ" dirty="0"/>
              <a:t>teplomilná užovka</a:t>
            </a:r>
          </a:p>
          <a:p>
            <a:r>
              <a:rPr lang="cs-CZ" dirty="0"/>
              <a:t>blízkost pomalu tekoucích vod, mělké kamenité břehy </a:t>
            </a:r>
          </a:p>
          <a:p>
            <a:r>
              <a:rPr lang="cs-CZ" dirty="0"/>
              <a:t>ryby, obojživelníci</a:t>
            </a:r>
          </a:p>
          <a:p>
            <a:r>
              <a:rPr lang="cs-CZ" dirty="0" err="1"/>
              <a:t>thanatóza</a:t>
            </a:r>
            <a:r>
              <a:rPr lang="cs-CZ" dirty="0"/>
              <a:t>, zápach</a:t>
            </a:r>
          </a:p>
          <a:p>
            <a:endParaRPr lang="cs-CZ" dirty="0"/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26807" y="653404"/>
            <a:ext cx="7127657" cy="5909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Užovka podplamatá – </a:t>
            </a:r>
            <a:r>
              <a:rPr kumimoji="0" lang="cs-CZ" sz="3600" b="1" i="1" u="none" strike="noStrike" kern="1200" cap="none" spc="0" normalizeH="0" baseline="0" noProof="0" dirty="0" err="1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Natrix</a:t>
            </a:r>
            <a:r>
              <a:rPr kumimoji="0" lang="cs-CZ" sz="3600" b="1" i="1" u="none" strike="noStrike" kern="120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600" b="1" i="1" u="none" strike="noStrike" kern="1200" cap="none" spc="0" normalizeH="0" baseline="0" noProof="0" dirty="0" err="1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tessellata</a:t>
            </a:r>
            <a:endParaRPr kumimoji="0" lang="cs-CZ" sz="3600" b="1" i="0" u="none" strike="noStrike" kern="1200" cap="none" spc="0" normalizeH="0" baseline="0" noProof="0" dirty="0">
              <a:ln/>
              <a:solidFill>
                <a:schemeClr val="accent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4" name="Picture 2" descr="http://www.jablib.cz/wp-content/uploads/58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049" y="1463040"/>
            <a:ext cx="5089411" cy="3388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436" name="Picture 4" descr="Výsledek obrázku pro natrix tessellat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66" y="4049414"/>
            <a:ext cx="3734602" cy="2490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809324" y="1232207"/>
            <a:ext cx="1722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80 – 100 cm</a:t>
            </a:r>
          </a:p>
        </p:txBody>
      </p:sp>
    </p:spTree>
    <p:extLst>
      <p:ext uri="{BB962C8B-B14F-4D97-AF65-F5344CB8AC3E}">
        <p14:creationId xmlns:p14="http://schemas.microsoft.com/office/powerpoint/2010/main" val="32623924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a 4">
            <a:extLst>
              <a:ext uri="{FF2B5EF4-FFF2-40B4-BE49-F238E27FC236}">
                <a16:creationId xmlns:a16="http://schemas.microsoft.com/office/drawing/2014/main" id="{3B9260B2-60B2-4F73-BDB5-923BE0D7485D}"/>
              </a:ext>
            </a:extLst>
          </p:cNvPr>
          <p:cNvSpPr/>
          <p:nvPr/>
        </p:nvSpPr>
        <p:spPr>
          <a:xfrm>
            <a:off x="444685" y="330812"/>
            <a:ext cx="1087655" cy="1039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5742647-C29C-4883-BE4C-5168CFAA3062}"/>
              </a:ext>
            </a:extLst>
          </p:cNvPr>
          <p:cNvSpPr txBox="1"/>
          <p:nvPr/>
        </p:nvSpPr>
        <p:spPr>
          <a:xfrm>
            <a:off x="459122" y="666092"/>
            <a:ext cx="105878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ohrožený</a:t>
            </a:r>
          </a:p>
        </p:txBody>
      </p:sp>
      <p:pic>
        <p:nvPicPr>
          <p:cNvPr id="6" name="Picture 2" descr="The Geographic Range of  Natrix tessellata in Europe [5]">
            <a:extLst>
              <a:ext uri="{FF2B5EF4-FFF2-40B4-BE49-F238E27FC236}">
                <a16:creationId xmlns:a16="http://schemas.microsoft.com/office/drawing/2014/main" id="{F8EB9223-DE3D-4786-BA27-632242D5C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9" y="3776870"/>
            <a:ext cx="3675691" cy="283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ortal.nature.cz/nd/imgout/sitmap877107.png">
            <a:extLst>
              <a:ext uri="{FF2B5EF4-FFF2-40B4-BE49-F238E27FC236}">
                <a16:creationId xmlns:a16="http://schemas.microsoft.com/office/drawing/2014/main" id="{A779F0C4-8E88-4EC0-B882-C175A68ED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58816" y="18000"/>
            <a:ext cx="8733183" cy="58221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1753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65171"/>
            <a:ext cx="4917707" cy="4511792"/>
          </a:xfrm>
        </p:spPr>
        <p:txBody>
          <a:bodyPr/>
          <a:lstStyle/>
          <a:p>
            <a:r>
              <a:rPr lang="cs-CZ" dirty="0"/>
              <a:t>suché, slunné, lesostepní biotopy</a:t>
            </a:r>
          </a:p>
          <a:p>
            <a:r>
              <a:rPr lang="cs-CZ" dirty="0"/>
              <a:t>skalnatá, křovinatá stanoviště</a:t>
            </a:r>
          </a:p>
          <a:p>
            <a:r>
              <a:rPr lang="cs-CZ" dirty="0"/>
              <a:t>loví plazy, hlodavce, rovnokřídlí hmyz</a:t>
            </a:r>
          </a:p>
          <a:p>
            <a:r>
              <a:rPr lang="cs-CZ" dirty="0"/>
              <a:t>pomalý, kousavý had</a:t>
            </a:r>
          </a:p>
          <a:p>
            <a:r>
              <a:rPr lang="cs-CZ" dirty="0" err="1"/>
              <a:t>vejcoživorodost</a:t>
            </a:r>
            <a:endParaRPr lang="cs-CZ" dirty="0"/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628760" y="653404"/>
            <a:ext cx="6704721" cy="5909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Užovka hladká – </a:t>
            </a:r>
            <a:r>
              <a:rPr kumimoji="0" lang="cs-CZ" sz="3600" b="1" i="1" u="none" strike="noStrike" kern="1200" cap="none" spc="0" normalizeH="0" baseline="0" noProof="0" dirty="0" err="1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Coronella</a:t>
            </a:r>
            <a:r>
              <a:rPr kumimoji="0" lang="cs-CZ" sz="3600" b="1" i="1" u="none" strike="noStrike" kern="120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600" b="1" i="1" u="none" strike="noStrike" kern="1200" cap="none" spc="0" normalizeH="0" baseline="0" noProof="0" dirty="0" err="1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austriaca</a:t>
            </a:r>
            <a:endParaRPr kumimoji="0" lang="cs-CZ" sz="3600" b="1" i="1" u="none" strike="noStrike" kern="1200" cap="none" spc="0" normalizeH="0" baseline="0" noProof="0" dirty="0">
              <a:ln/>
              <a:solidFill>
                <a:schemeClr val="accent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2" name="Picture 2" descr="Výsledek obrázku pro Coronella austriac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35" y="1713297"/>
            <a:ext cx="5373133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ovéPole 8"/>
          <p:cNvSpPr txBox="1"/>
          <p:nvPr/>
        </p:nvSpPr>
        <p:spPr>
          <a:xfrm>
            <a:off x="809324" y="1203506"/>
            <a:ext cx="1722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50 – 70 cm</a:t>
            </a:r>
          </a:p>
        </p:txBody>
      </p:sp>
    </p:spTree>
    <p:extLst>
      <p:ext uri="{BB962C8B-B14F-4D97-AF65-F5344CB8AC3E}">
        <p14:creationId xmlns:p14="http://schemas.microsoft.com/office/powerpoint/2010/main" val="3282317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e Geographic Range of Coronella austriaca in Europe [6]">
            <a:extLst>
              <a:ext uri="{FF2B5EF4-FFF2-40B4-BE49-F238E27FC236}">
                <a16:creationId xmlns:a16="http://schemas.microsoft.com/office/drawing/2014/main" id="{D0809A38-8AE7-4FE4-9B99-33D3E4067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20" y="3530737"/>
            <a:ext cx="3963609" cy="304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65E09FFC-CF94-4107-A927-284AE263D066}"/>
              </a:ext>
            </a:extLst>
          </p:cNvPr>
          <p:cNvGrpSpPr/>
          <p:nvPr/>
        </p:nvGrpSpPr>
        <p:grpSpPr>
          <a:xfrm>
            <a:off x="418180" y="304255"/>
            <a:ext cx="1291390" cy="1039528"/>
            <a:chOff x="10226040" y="259882"/>
            <a:chExt cx="1291390" cy="1039528"/>
          </a:xfrm>
        </p:grpSpPr>
        <p:sp>
          <p:nvSpPr>
            <p:cNvPr id="6" name="Elipsa 4">
              <a:extLst>
                <a:ext uri="{FF2B5EF4-FFF2-40B4-BE49-F238E27FC236}">
                  <a16:creationId xmlns:a16="http://schemas.microsoft.com/office/drawing/2014/main" id="{B768D5BB-807B-4259-BC12-C8A3F01F319F}"/>
                </a:ext>
              </a:extLst>
            </p:cNvPr>
            <p:cNvSpPr/>
            <p:nvPr/>
          </p:nvSpPr>
          <p:spPr>
            <a:xfrm>
              <a:off x="10337533" y="259882"/>
              <a:ext cx="1087655" cy="10395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DEAB86A2-D0D6-4B29-926F-22531D05930F}"/>
                </a:ext>
              </a:extLst>
            </p:cNvPr>
            <p:cNvSpPr txBox="1"/>
            <p:nvPr/>
          </p:nvSpPr>
          <p:spPr>
            <a:xfrm>
              <a:off x="10226040" y="579922"/>
              <a:ext cx="12913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Zranitelný</a:t>
              </a:r>
            </a:p>
          </p:txBody>
        </p:sp>
      </p:grpSp>
      <p:pic>
        <p:nvPicPr>
          <p:cNvPr id="8" name="Picture 2" descr="http://portal.nature.cz/nd/imgout/sitmap877152.png">
            <a:extLst>
              <a:ext uri="{FF2B5EF4-FFF2-40B4-BE49-F238E27FC236}">
                <a16:creationId xmlns:a16="http://schemas.microsoft.com/office/drawing/2014/main" id="{E074C42E-4E3F-4028-ACBB-3A758A938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6383" y="0"/>
            <a:ext cx="8335617" cy="55570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11548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1885" y="2067084"/>
            <a:ext cx="5514474" cy="4502167"/>
          </a:xfrm>
        </p:spPr>
        <p:txBody>
          <a:bodyPr/>
          <a:lstStyle/>
          <a:p>
            <a:r>
              <a:rPr lang="cs-CZ" dirty="0"/>
              <a:t>naše nejdelší užovka</a:t>
            </a:r>
          </a:p>
          <a:p>
            <a:r>
              <a:rPr lang="cs-CZ" dirty="0"/>
              <a:t>sušší, lesostepní biotopy</a:t>
            </a:r>
          </a:p>
          <a:p>
            <a:r>
              <a:rPr lang="cs-CZ" dirty="0"/>
              <a:t>sady, vinohrady, opuštěná stavení</a:t>
            </a:r>
          </a:p>
          <a:p>
            <a:r>
              <a:rPr lang="cs-CZ" dirty="0"/>
              <a:t>drobní savci, ještěrky, ptáci, vejce</a:t>
            </a:r>
          </a:p>
          <a:p>
            <a:r>
              <a:rPr lang="cs-CZ" dirty="0"/>
              <a:t>přizpůsobená k lezení na stromech</a:t>
            </a:r>
          </a:p>
          <a:p>
            <a:r>
              <a:rPr lang="cs-CZ" dirty="0"/>
              <a:t>reliktní oddělené populace</a:t>
            </a:r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153466" y="653404"/>
            <a:ext cx="7422866" cy="5909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Užovka stromová – </a:t>
            </a:r>
            <a:r>
              <a:rPr kumimoji="0" lang="cs-CZ" sz="3600" b="1" i="1" u="none" strike="noStrike" kern="1200" cap="none" spc="0" normalizeH="0" baseline="0" noProof="0" dirty="0" err="1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Zamenis</a:t>
            </a:r>
            <a:r>
              <a:rPr kumimoji="0" lang="cs-CZ" sz="3600" b="1" i="1" u="none" strike="noStrike" kern="120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600" b="1" i="1" u="none" strike="noStrike" kern="1200" cap="none" spc="0" normalizeH="0" baseline="0" noProof="0" dirty="0" err="1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longissimus</a:t>
            </a:r>
            <a:endParaRPr kumimoji="0" lang="cs-CZ" sz="3600" b="1" i="1" u="none" strike="noStrike" kern="1200" cap="none" spc="0" normalizeH="0" baseline="0" noProof="0" dirty="0">
              <a:ln/>
              <a:solidFill>
                <a:schemeClr val="accent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290" name="Picture 2" descr="Výsledek obrázku pro zamenis longissimu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2953" y="2129724"/>
            <a:ext cx="5555093" cy="32267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ovéPole 8"/>
          <p:cNvSpPr txBox="1"/>
          <p:nvPr/>
        </p:nvSpPr>
        <p:spPr>
          <a:xfrm>
            <a:off x="424000" y="1211754"/>
            <a:ext cx="3773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90 – 160 cm, vzácně i 2 m 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A5654D-3ACA-4814-A3E3-BDCDA8C70B3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523" y="170862"/>
            <a:ext cx="3121152" cy="208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36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806072" y="447499"/>
            <a:ext cx="661626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cs-CZ" sz="2000" dirty="0">
              <a:latin typeface="Arial" panose="020B0604020202020204" pitchFamily="34" charset="0"/>
            </a:endParaRPr>
          </a:p>
          <a:p>
            <a:r>
              <a:rPr lang="cs-CZ" sz="2800" b="1" dirty="0">
                <a:latin typeface="Arial" panose="020B0604020202020204" pitchFamily="34" charset="0"/>
              </a:rPr>
              <a:t>Ocasatí</a:t>
            </a:r>
          </a:p>
          <a:p>
            <a:r>
              <a:rPr lang="cs-CZ" sz="2800" dirty="0">
                <a:latin typeface="Arial" panose="020B0604020202020204" pitchFamily="34" charset="0"/>
              </a:rPr>
              <a:t>vnitřní oplození přes </a:t>
            </a:r>
            <a:r>
              <a:rPr lang="cs-CZ" sz="2800" dirty="0" err="1">
                <a:latin typeface="Arial" panose="020B0604020202020204" pitchFamily="34" charset="0"/>
              </a:rPr>
              <a:t>spermatofor</a:t>
            </a:r>
            <a:endParaRPr lang="cs-CZ" sz="2800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sz="2800" b="1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000" dirty="0">
                <a:latin typeface="Arial" panose="020B0604020202020204" pitchFamily="34" charset="0"/>
              </a:rPr>
              <a:t>vajíčka na vodních rostlinách</a:t>
            </a:r>
          </a:p>
        </p:txBody>
      </p:sp>
      <p:pic>
        <p:nvPicPr>
          <p:cNvPr id="14338" name="Picture 2" descr="http://cdn.c.photoshelter.com/img-get/I0000P.e5vmuGtU4/s/800/800/Triturus-alpestris-maj-2011-Bieszczady-Rabe-GLES7660-copy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0129" y="1726676"/>
            <a:ext cx="3709170" cy="186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265" y="3906463"/>
            <a:ext cx="3682536" cy="2368213"/>
          </a:xfrm>
          <a:prstGeom prst="rect">
            <a:avLst/>
          </a:prstGeom>
        </p:spPr>
      </p:pic>
      <p:pic>
        <p:nvPicPr>
          <p:cNvPr id="7" name="Picture 2" descr="http://www.froglife.org/wp-content/uploads/2013/09/37-Smooth-newt-egg-Kees-Marijnissen-1024x57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198" y="4574155"/>
            <a:ext cx="4060169" cy="228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cdn2.arkive.org/media/96/963A515C-D312-48D2-B1BE-7F0C09F70512/Presentation.Large/Female-great-crested-newt-laying-egg-on-plant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16981"/>
            <a:ext cx="3971681" cy="274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7027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e Gographic Range of Zamenis longissimus in Europe [8]">
            <a:extLst>
              <a:ext uri="{FF2B5EF4-FFF2-40B4-BE49-F238E27FC236}">
                <a16:creationId xmlns:a16="http://schemas.microsoft.com/office/drawing/2014/main" id="{660EE7BD-AE44-4BA3-B655-3DEDCDDE1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58" y="3622287"/>
            <a:ext cx="3751574" cy="286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a 4">
            <a:extLst>
              <a:ext uri="{FF2B5EF4-FFF2-40B4-BE49-F238E27FC236}">
                <a16:creationId xmlns:a16="http://schemas.microsoft.com/office/drawing/2014/main" id="{5C764420-4788-4476-BAA8-02160829A4AB}"/>
              </a:ext>
            </a:extLst>
          </p:cNvPr>
          <p:cNvSpPr/>
          <p:nvPr/>
        </p:nvSpPr>
        <p:spPr>
          <a:xfrm>
            <a:off x="564717" y="224794"/>
            <a:ext cx="1087655" cy="1039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7A109AC-BD41-4579-86A2-D8A5F2365CEC}"/>
              </a:ext>
            </a:extLst>
          </p:cNvPr>
          <p:cNvSpPr txBox="1"/>
          <p:nvPr/>
        </p:nvSpPr>
        <p:spPr>
          <a:xfrm>
            <a:off x="579154" y="560074"/>
            <a:ext cx="105878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ohrožený</a:t>
            </a:r>
          </a:p>
        </p:txBody>
      </p:sp>
      <p:pic>
        <p:nvPicPr>
          <p:cNvPr id="7" name="Picture 2" descr="http://portal.nature.cz/nd/imgout/sitmap877196.png">
            <a:extLst>
              <a:ext uri="{FF2B5EF4-FFF2-40B4-BE49-F238E27FC236}">
                <a16:creationId xmlns:a16="http://schemas.microsoft.com/office/drawing/2014/main" id="{C5379ACB-89F3-44C5-945A-9A1781C60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4834" y="0"/>
            <a:ext cx="8627165" cy="5751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94148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Související obrázek">
            <a:extLst>
              <a:ext uri="{FF2B5EF4-FFF2-40B4-BE49-F238E27FC236}">
                <a16:creationId xmlns:a16="http://schemas.microsoft.com/office/drawing/2014/main" id="{8D6185E5-BDEE-463C-AFB1-D6BF93DE3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4654" y="3511296"/>
            <a:ext cx="4657346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ýsledek obrázku pro zmije obecná černá forma">
            <a:extLst>
              <a:ext uri="{FF2B5EF4-FFF2-40B4-BE49-F238E27FC236}">
                <a16:creationId xmlns:a16="http://schemas.microsoft.com/office/drawing/2014/main" id="{EEAA9935-862D-4E28-850F-644DBBABA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/>
        </p:blipFill>
        <p:spPr bwMode="auto"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9218" name="Picture 2" descr="http://static.wixstatic.com/media/cdb570_fef6e3cb13bf407c99d421dcee6e4a7e.jpg">
            <a:extLst>
              <a:ext uri="{FF2B5EF4-FFF2-40B4-BE49-F238E27FC236}">
                <a16:creationId xmlns:a16="http://schemas.microsoft.com/office/drawing/2014/main" id="{1ACA3854-BCC5-469F-8866-30645D3F4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>
            <a:off x="-1" y="10"/>
            <a:ext cx="737005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3306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Výsledek obrázku pro Vipera berus egg">
            <a:extLst>
              <a:ext uri="{FF2B5EF4-FFF2-40B4-BE49-F238E27FC236}">
                <a16:creationId xmlns:a16="http://schemas.microsoft.com/office/drawing/2014/main" id="{1C8CBD73-B02D-4560-8F84-CEF844298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470" y="4240489"/>
            <a:ext cx="3415923" cy="228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ýsledek obrázku pro Vipera berus egg">
            <a:extLst>
              <a:ext uri="{FF2B5EF4-FFF2-40B4-BE49-F238E27FC236}">
                <a16:creationId xmlns:a16="http://schemas.microsoft.com/office/drawing/2014/main" id="{18704046-0040-404E-B1CF-D79A29798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847" y="2086949"/>
            <a:ext cx="3901018" cy="259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6251" y="2224741"/>
            <a:ext cx="5745480" cy="4463666"/>
          </a:xfrm>
        </p:spPr>
        <p:txBody>
          <a:bodyPr/>
          <a:lstStyle/>
          <a:p>
            <a:r>
              <a:rPr lang="cs-CZ" dirty="0"/>
              <a:t>náš jediný jedovatý had</a:t>
            </a:r>
          </a:p>
          <a:p>
            <a:r>
              <a:rPr lang="cs-CZ" dirty="0"/>
              <a:t>severnější výskyt</a:t>
            </a:r>
          </a:p>
          <a:p>
            <a:r>
              <a:rPr lang="cs-CZ" dirty="0"/>
              <a:t>lesostepní oblasti, prosluněné horské stráně, rašeliniště, mokřady</a:t>
            </a:r>
          </a:p>
          <a:p>
            <a:r>
              <a:rPr lang="cs-CZ" dirty="0"/>
              <a:t>vyšší oblasti nad 600 m. n. m.</a:t>
            </a:r>
          </a:p>
          <a:p>
            <a:r>
              <a:rPr lang="cs-CZ" dirty="0"/>
              <a:t>loví převážně hlodavce a ptáky, které usmrcuje uštknutím</a:t>
            </a:r>
          </a:p>
          <a:p>
            <a:r>
              <a:rPr lang="cs-CZ" dirty="0" err="1"/>
              <a:t>vejcoživorodost</a:t>
            </a:r>
            <a:endParaRPr lang="cs-CZ" dirty="0"/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666609" y="653404"/>
            <a:ext cx="5327099" cy="5909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Zmije obecná – </a:t>
            </a:r>
            <a:r>
              <a:rPr kumimoji="0" lang="cs-CZ" sz="3600" b="1" i="1" u="none" strike="noStrike" kern="1200" cap="none" spc="0" normalizeH="0" baseline="0" noProof="0" dirty="0" err="1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Vipera</a:t>
            </a:r>
            <a:r>
              <a:rPr kumimoji="0" lang="cs-CZ" sz="3600" b="1" i="1" u="none" strike="noStrike" kern="1200" cap="none" spc="0" normalizeH="0" baseline="0" noProof="0" dirty="0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600" b="1" i="1" u="none" strike="noStrike" kern="1200" cap="none" spc="0" normalizeH="0" baseline="0" noProof="0" dirty="0" err="1">
                <a:ln/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berus</a:t>
            </a:r>
            <a:endParaRPr kumimoji="0" lang="cs-CZ" sz="3600" b="1" i="1" u="none" strike="noStrike" kern="1200" cap="none" spc="0" normalizeH="0" baseline="0" noProof="0" dirty="0">
              <a:ln/>
              <a:solidFill>
                <a:schemeClr val="accent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88534" y="1251632"/>
            <a:ext cx="1703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60 – 80 cm</a:t>
            </a:r>
          </a:p>
        </p:txBody>
      </p:sp>
      <p:pic>
        <p:nvPicPr>
          <p:cNvPr id="7170" name="Picture 2" descr="https://us.123rf.com/450wm/taviphoto/taviphoto1705/taviphoto170500043/78314400-beautiful-european-common-crossed-viper--vipera-berus-male--isolated-over-white-background-for-your-.jpg?ver=6">
            <a:extLst>
              <a:ext uri="{FF2B5EF4-FFF2-40B4-BE49-F238E27FC236}">
                <a16:creationId xmlns:a16="http://schemas.microsoft.com/office/drawing/2014/main" id="{1228E309-3C9C-4C45-AE3A-5F494FB26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83" y="354363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thumbs.dreamstime.com/b/isolated-head-vipera-berus-showing-individual-pattern-common-adder-isolation-over-white-background-65931941.jpg">
            <a:extLst>
              <a:ext uri="{FF2B5EF4-FFF2-40B4-BE49-F238E27FC236}">
                <a16:creationId xmlns:a16="http://schemas.microsoft.com/office/drawing/2014/main" id="{C7AE1CB0-F677-4F7A-8C90-530C4A88A6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8727546" y="-1425130"/>
            <a:ext cx="1947332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9837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e Geographic Range of Vipera berus in Europe (Gasc et al. 1997) - [7]">
            <a:extLst>
              <a:ext uri="{FF2B5EF4-FFF2-40B4-BE49-F238E27FC236}">
                <a16:creationId xmlns:a16="http://schemas.microsoft.com/office/drawing/2014/main" id="{479CE8F3-C6F5-4669-88E5-9643FBA35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0982" y="3798277"/>
            <a:ext cx="3543828" cy="271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a 4">
            <a:extLst>
              <a:ext uri="{FF2B5EF4-FFF2-40B4-BE49-F238E27FC236}">
                <a16:creationId xmlns:a16="http://schemas.microsoft.com/office/drawing/2014/main" id="{CE78542B-92F2-4BD9-9A96-F26C3FCB246F}"/>
              </a:ext>
            </a:extLst>
          </p:cNvPr>
          <p:cNvSpPr/>
          <p:nvPr/>
        </p:nvSpPr>
        <p:spPr>
          <a:xfrm>
            <a:off x="260982" y="224742"/>
            <a:ext cx="1087655" cy="1039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21C033E-08EA-4C36-9D82-CB51EBA316FB}"/>
              </a:ext>
            </a:extLst>
          </p:cNvPr>
          <p:cNvSpPr txBox="1"/>
          <p:nvPr/>
        </p:nvSpPr>
        <p:spPr>
          <a:xfrm>
            <a:off x="149489" y="544782"/>
            <a:ext cx="12913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Zranitelný</a:t>
            </a:r>
          </a:p>
        </p:txBody>
      </p:sp>
      <p:pic>
        <p:nvPicPr>
          <p:cNvPr id="7" name="Picture 4" descr="http://portal.nature.cz/nd/imgout/sitmap877307.png">
            <a:extLst>
              <a:ext uri="{FF2B5EF4-FFF2-40B4-BE49-F238E27FC236}">
                <a16:creationId xmlns:a16="http://schemas.microsoft.com/office/drawing/2014/main" id="{91561D28-F67C-4BBC-A98F-51BC9C0D3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05808" y="0"/>
            <a:ext cx="8786191" cy="58574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3263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lok&#10;&#10;Popis byl vytvořen automaticky">
            <a:extLst>
              <a:ext uri="{FF2B5EF4-FFF2-40B4-BE49-F238E27FC236}">
                <a16:creationId xmlns:a16="http://schemas.microsoft.com/office/drawing/2014/main" id="{20DA4F22-CBAB-4243-9A33-5F306FED64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441183"/>
            <a:ext cx="2560320" cy="3969488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http://www.academia.cz/img/knihy/obalky1/lrg/atlas-ryb-obojzivelniku-a-plazu-ceske-a-slovens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4631" y="1478916"/>
            <a:ext cx="2560320" cy="3894022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obalky.kosmas.cz/ArticleCovers/182327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5726" y="1500874"/>
            <a:ext cx="2560320" cy="3850105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text, plazi, had&#10;&#10;Popis byl vytvořen automaticky">
            <a:extLst>
              <a:ext uri="{FF2B5EF4-FFF2-40B4-BE49-F238E27FC236}">
                <a16:creationId xmlns:a16="http://schemas.microsoft.com/office/drawing/2014/main" id="{3751932E-6FDF-4B92-A100-613444139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62" y="1859982"/>
            <a:ext cx="2560320" cy="313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56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13374" y="519459"/>
            <a:ext cx="464699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Žáby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vnější oplození –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amplexus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pářící mozoly</a:t>
            </a:r>
          </a:p>
          <a:p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28" y="2832456"/>
            <a:ext cx="2619375" cy="11715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851" y="192204"/>
            <a:ext cx="2619375" cy="10668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76768"/>
            <a:ext cx="2813919" cy="210685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054" y="0"/>
            <a:ext cx="2576945" cy="193270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681" y="5116432"/>
            <a:ext cx="2652692" cy="176816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5136" y="1919843"/>
            <a:ext cx="4346864" cy="205603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5411" y="4353791"/>
            <a:ext cx="2587954" cy="254288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3130" y="3975875"/>
            <a:ext cx="2398870" cy="202165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813919" y="3867447"/>
            <a:ext cx="4621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zadní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inguinální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Bombina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Pelobates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100435" y="1427400"/>
            <a:ext cx="4455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přední (axilární)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Bufo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Ranidae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Hyla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445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274268" y="1194033"/>
            <a:ext cx="9635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</a:rPr>
              <a:t>Mlok skvrnitý - </a:t>
            </a:r>
            <a:r>
              <a:rPr lang="cs-CZ" sz="2800" i="1" dirty="0">
                <a:latin typeface="Arial" panose="020B0604020202020204" pitchFamily="34" charset="0"/>
              </a:rPr>
              <a:t>Salamandra  salamandra</a:t>
            </a:r>
            <a:endParaRPr lang="cs-CZ" sz="2800" i="1" dirty="0"/>
          </a:p>
        </p:txBody>
      </p:sp>
      <p:sp>
        <p:nvSpPr>
          <p:cNvPr id="3" name="Obdélník 2"/>
          <p:cNvSpPr/>
          <p:nvPr/>
        </p:nvSpPr>
        <p:spPr>
          <a:xfrm>
            <a:off x="1880576" y="270703"/>
            <a:ext cx="77532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5400" b="1" dirty="0">
                <a:ln/>
                <a:solidFill>
                  <a:schemeClr val="accent4"/>
                </a:solidFill>
              </a:rPr>
              <a:t>Mlokovití - </a:t>
            </a:r>
            <a:r>
              <a:rPr lang="cs-CZ" sz="5400" b="1" dirty="0" err="1">
                <a:ln/>
                <a:solidFill>
                  <a:schemeClr val="accent4"/>
                </a:solidFill>
              </a:rPr>
              <a:t>Salamandridae</a:t>
            </a:r>
            <a:endParaRPr lang="cs-CZ" sz="54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288" y="3030707"/>
            <a:ext cx="3189079" cy="2374637"/>
          </a:xfrm>
          <a:prstGeom prst="rect">
            <a:avLst/>
          </a:prstGeom>
        </p:spPr>
      </p:pic>
      <p:pic>
        <p:nvPicPr>
          <p:cNvPr id="17412" name="Picture 4" descr="https://www.art36.ch/images/feuersalamander_frei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42" y="4218026"/>
            <a:ext cx="2806169" cy="228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rivista-cdn.reptilesmagazine.com/fire-salamander(1).jpg?ver=138626574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13" y="1574523"/>
            <a:ext cx="5290249" cy="35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302C0F6-9501-4F6A-AD3E-97859071480B}"/>
              </a:ext>
            </a:extLst>
          </p:cNvPr>
          <p:cNvSpPr/>
          <p:nvPr/>
        </p:nvSpPr>
        <p:spPr>
          <a:xfrm>
            <a:off x="5162980" y="53615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listnaté a smíšené lesy (Bučiny)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Jedovatý -aposematické zbarvení -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parotidy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656959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1183</Words>
  <Application>Microsoft Office PowerPoint</Application>
  <PresentationFormat>Širokoúhlá obrazovka</PresentationFormat>
  <Paragraphs>353</Paragraphs>
  <Slides>74</Slides>
  <Notes>43</Notes>
  <HiddenSlides>0</HiddenSlides>
  <MMClips>11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74</vt:i4>
      </vt:variant>
    </vt:vector>
  </HeadingPairs>
  <TitlesOfParts>
    <vt:vector size="79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Plazi ČR</vt:lpstr>
      <vt:lpstr>Prezentace aplikace PowerPoint</vt:lpstr>
      <vt:lpstr>Nepůvodní druhy</vt:lpstr>
      <vt:lpstr>Nepůvodní druhy </vt:lpstr>
      <vt:lpstr>Prezentace aplikace PowerPoint</vt:lpstr>
      <vt:lpstr>Prezentace aplikace PowerPoint</vt:lpstr>
      <vt:lpstr>Prezentace aplikace PowerPoint</vt:lpstr>
      <vt:lpstr>Prezentace aplikace PowerPoint</vt:lpstr>
      <vt:lpstr>Ještěrka obecná – Lacerta agilis</vt:lpstr>
      <vt:lpstr>Prezentace aplikace PowerPoint</vt:lpstr>
      <vt:lpstr>Ještěrka živorodá – Zootoca vivipara</vt:lpstr>
      <vt:lpstr>Prezentace aplikace PowerPoint</vt:lpstr>
      <vt:lpstr>Ještěrka zelená – Lacerta viridis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Hromádková Tereza Mgr.</dc:creator>
  <cp:lastModifiedBy>Hromádková Tereza Mgr.</cp:lastModifiedBy>
  <cp:revision>3</cp:revision>
  <dcterms:created xsi:type="dcterms:W3CDTF">2020-10-30T17:41:34Z</dcterms:created>
  <dcterms:modified xsi:type="dcterms:W3CDTF">2020-12-29T13:46:53Z</dcterms:modified>
</cp:coreProperties>
</file>