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9"/>
  </p:notesMasterIdLst>
  <p:sldIdLst>
    <p:sldId id="335" r:id="rId2"/>
    <p:sldId id="314" r:id="rId3"/>
    <p:sldId id="325" r:id="rId4"/>
    <p:sldId id="294" r:id="rId5"/>
    <p:sldId id="318" r:id="rId6"/>
    <p:sldId id="295" r:id="rId7"/>
    <p:sldId id="296" r:id="rId8"/>
    <p:sldId id="298" r:id="rId9"/>
    <p:sldId id="328" r:id="rId10"/>
    <p:sldId id="260" r:id="rId11"/>
    <p:sldId id="259" r:id="rId12"/>
    <p:sldId id="317" r:id="rId13"/>
    <p:sldId id="278" r:id="rId14"/>
    <p:sldId id="281" r:id="rId15"/>
    <p:sldId id="282" r:id="rId16"/>
    <p:sldId id="283" r:id="rId17"/>
    <p:sldId id="284" r:id="rId18"/>
    <p:sldId id="285" r:id="rId19"/>
    <p:sldId id="326" r:id="rId20"/>
    <p:sldId id="257" r:id="rId21"/>
    <p:sldId id="315" r:id="rId22"/>
    <p:sldId id="258" r:id="rId23"/>
    <p:sldId id="266" r:id="rId24"/>
    <p:sldId id="267" r:id="rId25"/>
    <p:sldId id="292" r:id="rId26"/>
    <p:sldId id="268" r:id="rId27"/>
    <p:sldId id="321" r:id="rId28"/>
    <p:sldId id="329" r:id="rId29"/>
    <p:sldId id="274" r:id="rId30"/>
    <p:sldId id="273" r:id="rId31"/>
    <p:sldId id="293" r:id="rId32"/>
    <p:sldId id="275" r:id="rId33"/>
    <p:sldId id="262" r:id="rId34"/>
    <p:sldId id="327" r:id="rId35"/>
    <p:sldId id="271" r:id="rId36"/>
    <p:sldId id="287" r:id="rId37"/>
    <p:sldId id="261" r:id="rId38"/>
    <p:sldId id="276" r:id="rId39"/>
    <p:sldId id="316" r:id="rId40"/>
    <p:sldId id="272" r:id="rId41"/>
    <p:sldId id="330" r:id="rId42"/>
    <p:sldId id="263" r:id="rId43"/>
    <p:sldId id="290" r:id="rId44"/>
    <p:sldId id="291" r:id="rId45"/>
    <p:sldId id="288" r:id="rId46"/>
    <p:sldId id="264" r:id="rId47"/>
    <p:sldId id="265" r:id="rId48"/>
    <p:sldId id="319" r:id="rId49"/>
    <p:sldId id="331" r:id="rId50"/>
    <p:sldId id="310" r:id="rId51"/>
    <p:sldId id="320" r:id="rId52"/>
    <p:sldId id="339" r:id="rId53"/>
    <p:sldId id="338" r:id="rId54"/>
    <p:sldId id="337" r:id="rId55"/>
    <p:sldId id="336" r:id="rId56"/>
    <p:sldId id="333" r:id="rId57"/>
    <p:sldId id="332" r:id="rId58"/>
    <p:sldId id="343" r:id="rId59"/>
    <p:sldId id="340" r:id="rId60"/>
    <p:sldId id="341" r:id="rId61"/>
    <p:sldId id="342" r:id="rId62"/>
    <p:sldId id="345" r:id="rId63"/>
    <p:sldId id="346" r:id="rId64"/>
    <p:sldId id="347" r:id="rId65"/>
    <p:sldId id="348" r:id="rId66"/>
    <p:sldId id="349" r:id="rId67"/>
    <p:sldId id="286" r:id="rId68"/>
  </p:sldIdLst>
  <p:sldSz cx="9144000" cy="6858000" type="screen4x3"/>
  <p:notesSz cx="6858000" cy="994568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00"/>
    <a:srgbClr val="7099CA"/>
    <a:srgbClr val="2860A4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83" autoAdjust="0"/>
    <p:restoredTop sz="93272" autoAdjust="0"/>
  </p:normalViewPr>
  <p:slideViewPr>
    <p:cSldViewPr>
      <p:cViewPr varScale="1">
        <p:scale>
          <a:sx n="76" d="100"/>
          <a:sy n="76" d="100"/>
        </p:scale>
        <p:origin x="1886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3276"/>
    </p:cViewPr>
  </p:sorterViewPr>
  <p:notesViewPr>
    <p:cSldViewPr>
      <p:cViewPr varScale="1">
        <p:scale>
          <a:sx n="77" d="100"/>
          <a:sy n="77" d="100"/>
        </p:scale>
        <p:origin x="3984" y="12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DF7A528-69EF-448A-AFB5-EF243D5C7AF5}" type="datetimeFigureOut">
              <a:rPr lang="cs-CZ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24202"/>
            <a:ext cx="5486400" cy="447556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72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2A63216-BB4C-4203-8C54-DD7AF4205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355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0234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60507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07136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76B1BD1-0FBE-4B4E-85DA-4A3844698DF2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6041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DAB1DDF-5458-4537-B4AF-1D528A11EBF3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624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351537-A84B-4FA7-870D-4F62B19033C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52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baseline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21359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665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0F49EF-2C94-400F-9DED-603782BCFB9F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dirty="0"/>
              <a:t>http://www.strnadi.cz</a:t>
            </a:r>
          </a:p>
        </p:txBody>
      </p:sp>
      <p:sp>
        <p:nvSpPr>
          <p:cNvPr id="686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36634F2-2EBD-4DEA-93B1-97CE26C34D0F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664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DE1D85-8B0B-4856-A442-08FB1B168C2C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27C4399-F537-40AD-8090-785CBE041022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2253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6C885F-D35B-465E-9DF5-A9391AFC5158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cs-CZ" dirty="0" err="1"/>
              <a:t>Brehule</a:t>
            </a:r>
            <a:r>
              <a:rPr lang="cs-CZ" dirty="0"/>
              <a:t> hyne</a:t>
            </a:r>
          </a:p>
        </p:txBody>
      </p:sp>
      <p:sp>
        <p:nvSpPr>
          <p:cNvPr id="2457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53A3951-C9D3-493C-B06C-081F1C6D2C9C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4301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A2A85-ADD8-44BD-86DD-8097AE4C2F2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36081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 txBox="1">
            <a:spLocks noGrp="1" noChangeArrowheads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B3B97BE1-6EBA-4BFC-949D-25D03C5ACE66}" type="slidenum">
              <a:rPr lang="cs-CZ" altLang="cs-CZ" sz="1200"/>
              <a:pPr algn="r"/>
              <a:t>27</a:t>
            </a:fld>
            <a:endParaRPr lang="cs-CZ" altLang="cs-CZ" sz="120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cs-CZ" alt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2971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42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ACE89EA-2A92-46EC-A674-8CFD6AA4122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1074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/>
          </a:p>
        </p:txBody>
      </p:sp>
      <p:sp>
        <p:nvSpPr>
          <p:cNvPr id="5222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B18452-AD0A-44DD-A3DE-4FF012AD126C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4275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65DF9923-02E9-4FE4-9CB2-F25EF3ABCB8E}" type="slidenum">
              <a:rPr lang="cs-CZ" sz="1200">
                <a:latin typeface="+mn-lt"/>
              </a:rPr>
              <a:pPr algn="r">
                <a:defRPr/>
              </a:pPr>
              <a:t>31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dirty="0" err="1">
                <a:latin typeface="Arial" charset="0"/>
              </a:rPr>
              <a:t>Stredomori</a:t>
            </a:r>
            <a:r>
              <a:rPr lang="cs-CZ" dirty="0">
                <a:latin typeface="Arial" charset="0"/>
              </a:rPr>
              <a:t>, </a:t>
            </a:r>
            <a:r>
              <a:rPr lang="cs-CZ" dirty="0" err="1">
                <a:latin typeface="Arial" charset="0"/>
              </a:rPr>
              <a:t>severni</a:t>
            </a:r>
            <a:r>
              <a:rPr lang="cs-CZ" dirty="0">
                <a:latin typeface="Arial" charset="0"/>
              </a:rPr>
              <a:t> </a:t>
            </a:r>
            <a:r>
              <a:rPr lang="cs-CZ" dirty="0" err="1">
                <a:latin typeface="Arial" charset="0"/>
              </a:rPr>
              <a:t>afrika</a:t>
            </a:r>
            <a:endParaRPr lang="cs-CZ" dirty="0">
              <a:latin typeface="Arial" charset="0"/>
            </a:endParaRPr>
          </a:p>
        </p:txBody>
      </p:sp>
      <p:sp>
        <p:nvSpPr>
          <p:cNvPr id="563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0633BC-A839-4368-9FE7-6EFE059F3D36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r>
              <a:rPr lang="cs-CZ" dirty="0"/>
              <a:t>Stala </a:t>
            </a:r>
            <a:r>
              <a:rPr lang="cs-CZ" dirty="0" err="1"/>
              <a:t>az</a:t>
            </a:r>
            <a:r>
              <a:rPr lang="cs-CZ" dirty="0"/>
              <a:t> </a:t>
            </a:r>
            <a:r>
              <a:rPr lang="cs-CZ" dirty="0" err="1"/>
              <a:t>preletava</a:t>
            </a:r>
            <a:r>
              <a:rPr lang="cs-CZ" dirty="0"/>
              <a:t> bez </a:t>
            </a:r>
            <a:r>
              <a:rPr lang="cs-CZ" dirty="0" err="1"/>
              <a:t>vyrazneho</a:t>
            </a:r>
            <a:r>
              <a:rPr lang="cs-CZ" dirty="0"/>
              <a:t> tahu</a:t>
            </a:r>
          </a:p>
        </p:txBody>
      </p:sp>
      <p:sp>
        <p:nvSpPr>
          <p:cNvPr id="327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65CCB0A-655B-4F21-9893-D77B3897522B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389991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69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6B57D66-9002-4A25-AC6C-726DB0A46B1E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2867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493931-E006-437C-85BF-10867FD923D6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58371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64B795E-31FD-463C-9905-AFE2FC71E7A8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cs-CZ" baseline="0" dirty="0"/>
          </a:p>
        </p:txBody>
      </p:sp>
      <p:sp>
        <p:nvSpPr>
          <p:cNvPr id="3072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EC63C20-A7CA-4FAC-88DB-ACA2FE3DF8F3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757869B-85EE-41DF-BF17-535EDD93AC73}" type="slidenum">
              <a:rPr lang="cs-CZ" sz="1200">
                <a:latin typeface="+mn-lt"/>
              </a:rPr>
              <a:pPr algn="r">
                <a:defRPr/>
              </a:pPr>
              <a:t>4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baseline="0" dirty="0" err="1">
                <a:latin typeface="Arial" charset="0"/>
              </a:rPr>
              <a:t>Sit</a:t>
            </a:r>
            <a:r>
              <a:rPr lang="cs-CZ" baseline="0" dirty="0">
                <a:latin typeface="Arial" charset="0"/>
              </a:rPr>
              <a:t> &amp; </a:t>
            </a:r>
            <a:r>
              <a:rPr lang="cs-CZ" baseline="0" dirty="0" err="1">
                <a:latin typeface="Arial" charset="0"/>
              </a:rPr>
              <a:t>wait</a:t>
            </a:r>
            <a:endParaRPr lang="cs-CZ" baseline="0" dirty="0">
              <a:latin typeface="Arial" charset="0"/>
            </a:endParaRPr>
          </a:p>
        </p:txBody>
      </p:sp>
      <p:sp>
        <p:nvSpPr>
          <p:cNvPr id="5017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519785-0646-4E12-AA87-C6FA640A75A7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Sibir</a:t>
            </a:r>
            <a:r>
              <a:rPr lang="cs-CZ" dirty="0"/>
              <a:t>-&gt;</a:t>
            </a:r>
            <a:r>
              <a:rPr lang="cs-CZ" dirty="0" err="1"/>
              <a:t>indie</a:t>
            </a:r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47906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cs-CZ" baseline="0" dirty="0"/>
          </a:p>
        </p:txBody>
      </p:sp>
      <p:sp>
        <p:nvSpPr>
          <p:cNvPr id="36867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3DEEB6-628B-47FA-B7D7-82FC34608D6F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36867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DCFCEAA0-EE96-47C4-AFD7-133777FFBBDD}" type="slidenum">
              <a:rPr lang="cs-CZ" sz="1200">
                <a:latin typeface="+mn-lt"/>
              </a:rPr>
              <a:pPr algn="r">
                <a:defRPr/>
              </a:pPr>
              <a:t>43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38915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F61D4B7E-4513-4A90-BAE0-E1266A4C09B0}" type="slidenum">
              <a:rPr lang="cs-CZ" sz="1200">
                <a:latin typeface="+mn-lt"/>
              </a:rPr>
              <a:pPr algn="r">
                <a:defRPr/>
              </a:pPr>
              <a:t>44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>
              <a:latin typeface="Arial" charset="0"/>
            </a:endParaRPr>
          </a:p>
        </p:txBody>
      </p:sp>
      <p:sp>
        <p:nvSpPr>
          <p:cNvPr id="3481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3D1D6DF-386D-4BBF-87D6-843D7F287BC5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>
              <a:latin typeface="Arial" charset="0"/>
            </a:endParaRPr>
          </a:p>
        </p:txBody>
      </p:sp>
      <p:sp>
        <p:nvSpPr>
          <p:cNvPr id="38915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510FBE8-2092-4300-A9D1-C9CCBB4AD920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40963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CD9BD41-9BF2-4D51-B74C-01F2F4CC2804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Zástupný symbol pro obrázek snímku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dirty="0"/>
              <a:t>http://www.national-geographic.cz/clanky/video-roje-spacku-a-magie-ptaciho-hejna.html</a:t>
            </a:r>
          </a:p>
        </p:txBody>
      </p:sp>
      <p:sp>
        <p:nvSpPr>
          <p:cNvPr id="60419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1B169BB-9D73-4E1A-B168-6DD1BECED419}" type="slidenum">
              <a:rPr lang="cs-CZ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cs-CZ">
              <a:cs typeface="Arial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3666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16387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1D243E78-8D67-4800-89F2-34652415A1C2}" type="slidenum">
              <a:rPr lang="cs-CZ" sz="1200">
                <a:latin typeface="+mn-lt"/>
              </a:rPr>
              <a:pPr algn="r">
                <a:defRPr/>
              </a:pPr>
              <a:t>5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2990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18435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1C375F9-896D-4C9E-A7E3-91118B5D0B1B}" type="slidenum">
              <a:rPr lang="cs-CZ" sz="1200">
                <a:latin typeface="+mn-lt"/>
              </a:rPr>
              <a:pPr algn="r">
                <a:defRPr/>
              </a:pPr>
              <a:t>6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18435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8436EAAE-7548-4D1C-BBBF-89528D4F055B}" type="slidenum">
              <a:rPr lang="cs-CZ" sz="1200">
                <a:latin typeface="+mn-lt"/>
              </a:rPr>
              <a:pPr algn="r">
                <a:defRPr/>
              </a:pPr>
              <a:t>7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dirty="0"/>
          </a:p>
        </p:txBody>
      </p:sp>
      <p:sp>
        <p:nvSpPr>
          <p:cNvPr id="20483" name="Zástupný symbol pro číslo snímku 3"/>
          <p:cNvSpPr txBox="1">
            <a:spLocks noGrp="1"/>
          </p:cNvSpPr>
          <p:nvPr/>
        </p:nvSpPr>
        <p:spPr bwMode="auto">
          <a:xfrm>
            <a:off x="3884613" y="9446678"/>
            <a:ext cx="2971800" cy="497284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2DAF71DD-3DA9-4D75-92BC-EB8F7F049669}" type="slidenum">
              <a:rPr lang="cs-CZ" sz="1200">
                <a:latin typeface="+mn-lt"/>
              </a:rPr>
              <a:pPr algn="r">
                <a:defRPr/>
              </a:pPr>
              <a:t>8</a:t>
            </a:fld>
            <a:endParaRPr lang="cs-CZ" sz="1200">
              <a:latin typeface="+mn-lt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2A63216-BB4C-4203-8C54-DD7AF42054C7}" type="slidenum">
              <a:rPr lang="cs-CZ" smtClean="0"/>
              <a:pPr>
                <a:defRPr/>
              </a:pPr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1531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BB16C8-EE9D-4F85-918E-68E11D860E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593480E-A17C-4860-BFAC-F83A6F29A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BA6ED6-5045-4F15-A2F5-A73D1010A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00CA414-0836-4EB8-960D-172BEEE6E20A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82EC833-D850-4035-A00D-C4ACC650C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A5F50F-E393-4EB7-9A82-FC30C778A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95292F1-5308-4ED9-8D9B-779C5D094EB4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0036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6D22B9-118E-4AD3-83D1-804A470A0C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5611540F-32B9-46E6-BD80-49E562E29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426A573-DBB5-4116-895E-FD6B0CF2F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1B9649-2E85-45CB-A850-029C5A882EDA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B7D1B51-1589-457D-A44F-CBF64E198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554BBF-F2A2-493D-8C54-86319D79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BDDB17C-D7F2-43A3-A173-3F885755F3CE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9627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F49980E-FA4A-4869-AAF8-1AD4B7042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4434086-7312-4E67-BC95-E643C483FC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799EC09-7DB3-452E-B23D-06D7C5028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C2E3E7-EE30-455F-A176-A63B2546B89C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CF2D28-1B09-48F7-98C3-87A3814B9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A05B1E-1B33-4AC6-97EF-B72315B6F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BFE065-EEAD-4029-9EFD-10204A387C50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0426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521CB0-D680-4259-9ADB-BFCB71812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63162E-C625-43DF-ADFD-709506DEA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02697C3-965B-4A52-AAA6-6C76508775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48482A-09C6-46F1-A118-1F1C8EDDF89A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AE4982-BFCC-4843-BBB1-C4BE85CA7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9D882D6-6544-4BB4-B633-73EEF0A05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82EF1B2-8541-42A1-9479-1F1EC4562B3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9970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5B635E-2198-4F32-A492-FAA4AD0B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F1FF0BE-4060-4B7D-BE87-AF8E69A611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018ED6-BDBA-4733-BDB9-C5D8664E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9A3C1F2-5D07-4D3F-80D2-5BF1692A2FD0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7AD9BD-99EB-4493-A0A3-EBD9C8042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FAEF7C-6F91-437A-BDBD-5EA76D857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E6EC98-4E21-43E7-943F-8CD6CDB3183C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020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5A45B6-2B9E-426F-97D0-B4607F879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2FD64EB-47CF-4634-865F-CEAA9704A9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60EE8B6E-1F14-41E4-B33A-7DB9D637A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1BFE5F7-C5C9-402B-98DA-BD0B246C3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34D1A5-B6E9-4649-8741-984DE1FE6C7F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D795901-F677-4B32-8B88-1C5A610BE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9178F75-99D2-4998-B960-F63340BCE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D24F6-61FC-43E6-9DC6-154E4B1148B9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35362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537DEF-B87A-4E10-B54D-DF98BE31D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4344E93E-3E06-4E84-996E-D9B148C59E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DD94FC-5224-4444-A413-785CA371C3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82287B51-3D3C-4D13-9DD4-EC06E3C83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62BD3F7-9976-4799-A8CD-04F1814AA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0CFD1DA-303C-4CC3-B61F-90C7C6894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8ADA4E0-3726-4F70-AC76-5FC722BAFC1D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CC210C7-AB1C-47A7-8DCA-79C44E3FD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7B91C98-30D8-46BF-98C3-B999F3940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A5A2E72-ECA1-4FE5-90B4-D6C4746907B2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1158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98AFDC-80A2-4965-A27A-9E04DB615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CD8C467-B002-4C18-B262-211FE81D7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732EE-95FA-49E0-B280-BF540EF39F5D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5D69F06-3CDD-4B3F-A4EE-88D955082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21D40DF-4E83-4F7B-BBB1-A65CCD7E1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49E6E3-06F2-4A0B-AEB8-324FC81AE1B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5683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3095CAC-61BC-485F-9508-BDEE2F1AF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AB81273-8DAF-456D-809B-59C83567A7C1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183889-28E0-4C19-BE8D-9059295E8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0E507F-2177-4158-87AE-7B777BF42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9DD07F2-0CF7-4A7E-A6F8-B741F979E84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95235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EB594E-37D3-4181-A958-C14481AB3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ED071D-C9CB-4F2E-A571-470EAFBB0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5DFD6731-4292-4765-927C-7C616F918E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81120E8-6F9E-4A65-9513-8F3810C48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A18BD7-8107-4343-9E2C-4F146E84ABDD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AED9034-9C94-45E0-ADFE-7B50A65FC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CCE74DE-05F0-4DF3-9206-31269F750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5E4FD4-AC51-44E5-BF87-60C03C899C93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2223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8EBF06D-A9E5-4C55-8AC8-114FD6FD6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D6E2C961-617F-46C2-B906-69B301213C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DA87B8E0-B6C2-4357-B2B5-458656CE5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7693B81-A26F-4C2D-80E0-689C36C10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86944FC-775D-4F8F-9CFE-E7D782FE0273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A65DAD1-2396-4991-AA9C-25B43482A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79AE8D0-9D8D-40D9-8972-A1FFA7F75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6C07C4-857A-4C11-9266-9133D1AC7891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76836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756BD7EB-CC10-4452-9A0E-BABA3BDD3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64C8B0E0-E169-4EE5-83B5-047383423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08ECEC-4866-49EE-9B47-4DE98E52C5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17732EE-95FA-49E0-B280-BF540EF39F5D}" type="datetimeFigureOut">
              <a:rPr lang="cs-CZ" smtClean="0"/>
              <a:pPr>
                <a:defRPr/>
              </a:pPr>
              <a:t>25.11.2019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CF2E30-A892-4A4E-B87D-6E4B7CD196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0B8A08-1A57-4162-A450-B764B86FC9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B49E6E3-06F2-4A0B-AEB8-324FC81AE1B6}" type="slidenum">
              <a:rPr lang="cs-CZ" smtClean="0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92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eg"/><Relationship Id="rId5" Type="http://schemas.openxmlformats.org/officeDocument/2006/relationships/image" Target="../media/image124.png"/><Relationship Id="rId4" Type="http://schemas.openxmlformats.org/officeDocument/2006/relationships/image" Target="../media/image12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QZkQO66feU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0.jpe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3" Type="http://schemas.microsoft.com/office/2007/relationships/media" Target="../media/media2.mp3"/><Relationship Id="rId21" Type="http://schemas.openxmlformats.org/officeDocument/2006/relationships/slideLayout" Target="../slideLayouts/slideLayout7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151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3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11" Type="http://schemas.microsoft.com/office/2007/relationships/hdphoto" Target="../media/hdphoto2.wdp"/><Relationship Id="rId5" Type="http://schemas.openxmlformats.org/officeDocument/2006/relationships/image" Target="../media/image14.jpeg"/><Relationship Id="rId10" Type="http://schemas.openxmlformats.org/officeDocument/2006/relationships/image" Target="../media/image18.jpeg"/><Relationship Id="rId4" Type="http://schemas.openxmlformats.org/officeDocument/2006/relationships/hyperlink" Target="https://www.hbw.com/ibc/video/spotted-nutcracker-nucifraga-caryocatactes/spotted-nutrcracker-2x-extreme-close-feeding" TargetMode="External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0DE5090-E581-4B87-8BE5-A84D86A3B3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8" y="1844675"/>
            <a:ext cx="8134350" cy="1827213"/>
          </a:xfrm>
        </p:spPr>
        <p:txBody>
          <a:bodyPr/>
          <a:lstStyle/>
          <a:p>
            <a:pPr eaLnBrk="1" hangingPunct="1"/>
            <a:r>
              <a:rPr lang="cs-CZ" sz="6000" b="1" dirty="0">
                <a:cs typeface="Times New Roman" pitchFamily="18" charset="0"/>
              </a:rPr>
              <a:t>Avifauna </a:t>
            </a:r>
            <a:br>
              <a:rPr lang="cs-CZ" sz="6000" b="1" dirty="0">
                <a:cs typeface="Times New Roman" pitchFamily="18" charset="0"/>
              </a:rPr>
            </a:br>
            <a:r>
              <a:rPr lang="cs-CZ" sz="6000" b="1" dirty="0">
                <a:cs typeface="Times New Roman" pitchFamily="18" charset="0"/>
              </a:rPr>
              <a:t>České republiky</a:t>
            </a:r>
          </a:p>
        </p:txBody>
      </p:sp>
      <p:sp>
        <p:nvSpPr>
          <p:cNvPr id="10" name="Podnadpis 2">
            <a:extLst>
              <a:ext uri="{FF2B5EF4-FFF2-40B4-BE49-F238E27FC236}">
                <a16:creationId xmlns:a16="http://schemas.microsoft.com/office/drawing/2014/main" id="{AF8C7483-428D-4C2A-A9A8-5947A4B31E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 anchor="ctr">
            <a:normAutofit/>
          </a:bodyPr>
          <a:lstStyle/>
          <a:p>
            <a:pPr eaLnBrk="1" fontAlgn="auto" hangingPunct="1">
              <a:spcBef>
                <a:spcPts val="12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Pěvci (</a:t>
            </a:r>
            <a:r>
              <a:rPr lang="cs-CZ" sz="4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Passeriformes</a:t>
            </a:r>
            <a:r>
              <a:rPr lang="cs-CZ" sz="4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25CCBBEC-E2F9-4C98-9084-966F4B546896}"/>
              </a:ext>
            </a:extLst>
          </p:cNvPr>
          <p:cNvSpPr txBox="1"/>
          <p:nvPr/>
        </p:nvSpPr>
        <p:spPr>
          <a:xfrm>
            <a:off x="4139952" y="5517232"/>
            <a:ext cx="4653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dirty="0">
                <a:latin typeface="+mj-lt"/>
              </a:rPr>
              <a:t>Míša Syrová – </a:t>
            </a:r>
            <a:r>
              <a:rPr lang="cs-CZ" u="sng" dirty="0">
                <a:latin typeface="+mj-lt"/>
              </a:rPr>
              <a:t>syrova.michaela@seznam.cz</a:t>
            </a:r>
          </a:p>
          <a:p>
            <a:pPr algn="r"/>
            <a:r>
              <a:rPr lang="cs-CZ" dirty="0">
                <a:latin typeface="+mj-lt"/>
              </a:rPr>
              <a:t>Ke stažení na </a:t>
            </a:r>
            <a:r>
              <a:rPr lang="cs-CZ" b="1" dirty="0">
                <a:latin typeface="+mj-lt"/>
              </a:rPr>
              <a:t>www.cke.cz/download/</a:t>
            </a:r>
          </a:p>
        </p:txBody>
      </p:sp>
    </p:spTree>
    <p:extLst>
      <p:ext uri="{BB962C8B-B14F-4D97-AF65-F5344CB8AC3E}">
        <p14:creationId xmlns:p14="http://schemas.microsoft.com/office/powerpoint/2010/main" val="53837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C:\Users\Zuza\Desktop\učení\zoologie obr\Avifauna_ČR_byZuza\obrázky k pěvcům\konipas bílý.jpg"/>
          <p:cNvPicPr>
            <a:picLocks noChangeAspect="1" noChangeArrowheads="1"/>
          </p:cNvPicPr>
          <p:nvPr/>
        </p:nvPicPr>
        <p:blipFill>
          <a:blip r:embed="rId3"/>
          <a:srcRect b="11417"/>
          <a:stretch>
            <a:fillRect/>
          </a:stretch>
        </p:blipFill>
        <p:spPr bwMode="auto">
          <a:xfrm>
            <a:off x="250825" y="692150"/>
            <a:ext cx="4411663" cy="28082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36867" name="Picture 4" descr="C:\Users\Zuza\Desktop\učení\zoologie obr\Avifauna_ČR_byZuza\obrázky k pěvcům\konipas-lucni--motacilla_flav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3644900"/>
            <a:ext cx="3276600" cy="28956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36868" name="TextovéPole 1"/>
          <p:cNvSpPr txBox="1">
            <a:spLocks noChangeArrowheads="1"/>
          </p:cNvSpPr>
          <p:nvPr/>
        </p:nvSpPr>
        <p:spPr bwMode="auto">
          <a:xfrm>
            <a:off x="4860032" y="1043444"/>
            <a:ext cx="363569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/>
              <a:t>Konipas bílý</a:t>
            </a:r>
            <a:r>
              <a:rPr lang="cs-CZ" i="1" dirty="0"/>
              <a:t> (</a:t>
            </a:r>
            <a:r>
              <a:rPr lang="cs-CZ" i="1" dirty="0" err="1"/>
              <a:t>Motacilla</a:t>
            </a:r>
            <a:r>
              <a:rPr lang="cs-CZ" i="1" dirty="0"/>
              <a:t> alba)</a:t>
            </a:r>
          </a:p>
        </p:txBody>
      </p:sp>
      <p:sp>
        <p:nvSpPr>
          <p:cNvPr id="36869" name="TextovéPole 10"/>
          <p:cNvSpPr txBox="1">
            <a:spLocks noChangeArrowheads="1"/>
          </p:cNvSpPr>
          <p:nvPr/>
        </p:nvSpPr>
        <p:spPr bwMode="auto">
          <a:xfrm>
            <a:off x="34925" y="6518275"/>
            <a:ext cx="41767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Konipas luční</a:t>
            </a:r>
            <a:r>
              <a:rPr lang="cs-CZ" i="1"/>
              <a:t> (Motacilla flava)</a:t>
            </a:r>
          </a:p>
        </p:txBody>
      </p:sp>
      <p:sp>
        <p:nvSpPr>
          <p:cNvPr id="36870" name="TextovéPole 11"/>
          <p:cNvSpPr txBox="1">
            <a:spLocks noChangeArrowheads="1"/>
          </p:cNvSpPr>
          <p:nvPr/>
        </p:nvSpPr>
        <p:spPr bwMode="auto">
          <a:xfrm>
            <a:off x="4246563" y="6491288"/>
            <a:ext cx="489743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Konipas horský</a:t>
            </a:r>
            <a:r>
              <a:rPr lang="cs-CZ" i="1"/>
              <a:t> (Motacilla cinerea)</a:t>
            </a:r>
          </a:p>
        </p:txBody>
      </p:sp>
      <p:sp>
        <p:nvSpPr>
          <p:cNvPr id="36871" name="Rectangle 13"/>
          <p:cNvSpPr>
            <a:spLocks noChangeArrowheads="1"/>
          </p:cNvSpPr>
          <p:nvPr/>
        </p:nvSpPr>
        <p:spPr bwMode="auto">
          <a:xfrm>
            <a:off x="4932040" y="1508722"/>
            <a:ext cx="2693814" cy="1295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- od nížin po horské oblasti</a:t>
            </a:r>
          </a:p>
          <a:p>
            <a:pPr>
              <a:lnSpc>
                <a:spcPct val="150000"/>
              </a:lnSpc>
            </a:pPr>
            <a:r>
              <a:rPr lang="cs-CZ" dirty="0"/>
              <a:t>- hnízdo na zemi</a:t>
            </a:r>
          </a:p>
          <a:p>
            <a:pPr>
              <a:lnSpc>
                <a:spcPct val="150000"/>
              </a:lnSpc>
            </a:pPr>
            <a:r>
              <a:rPr lang="cs-CZ" dirty="0"/>
              <a:t>- hmyz</a:t>
            </a:r>
          </a:p>
        </p:txBody>
      </p:sp>
      <p:sp>
        <p:nvSpPr>
          <p:cNvPr id="36873" name="Nadpis 1"/>
          <p:cNvSpPr>
            <a:spLocks noGrp="1"/>
          </p:cNvSpPr>
          <p:nvPr>
            <p:ph type="title"/>
          </p:nvPr>
        </p:nvSpPr>
        <p:spPr>
          <a:xfrm>
            <a:off x="179388" y="115888"/>
            <a:ext cx="5795962" cy="711200"/>
          </a:xfrm>
        </p:spPr>
        <p:txBody>
          <a:bodyPr anchor="t"/>
          <a:lstStyle/>
          <a:p>
            <a:pPr marL="342900" indent="-342900" algn="r" eaLnBrk="1" hangingPunct="1">
              <a:spcBef>
                <a:spcPct val="20000"/>
              </a:spcBef>
            </a:pPr>
            <a:r>
              <a:rPr lang="cs-CZ" sz="2800" dirty="0">
                <a:cs typeface="Arial" charset="0"/>
              </a:rPr>
              <a:t>Čeleď: </a:t>
            </a:r>
            <a:r>
              <a:rPr lang="cs-CZ" sz="2800" b="1" dirty="0" err="1">
                <a:cs typeface="Arial" charset="0"/>
              </a:rPr>
              <a:t>Konipasovití</a:t>
            </a:r>
            <a:r>
              <a:rPr lang="cs-CZ" sz="2800" dirty="0">
                <a:cs typeface="Arial" charset="0"/>
              </a:rPr>
              <a:t> (</a:t>
            </a:r>
            <a:r>
              <a:rPr lang="cs-CZ" sz="2800" dirty="0" err="1">
                <a:cs typeface="Arial" charset="0"/>
              </a:rPr>
              <a:t>Motacillidae</a:t>
            </a:r>
            <a:r>
              <a:rPr lang="cs-CZ" sz="2800" dirty="0">
                <a:cs typeface="Arial" charset="0"/>
              </a:rPr>
              <a:t>)</a:t>
            </a:r>
          </a:p>
        </p:txBody>
      </p:sp>
      <p:pic>
        <p:nvPicPr>
          <p:cNvPr id="1026" name="Picture 2" descr="Image result for konipas horsky&quot;">
            <a:extLst>
              <a:ext uri="{FF2B5EF4-FFF2-40B4-BE49-F238E27FC236}">
                <a16:creationId xmlns:a16="http://schemas.microsoft.com/office/drawing/2014/main" id="{03263B6B-F48C-4FAD-8307-36EAC268F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346" y="3644900"/>
            <a:ext cx="4301498" cy="2865873"/>
          </a:xfrm>
          <a:prstGeom prst="rect">
            <a:avLst/>
          </a:prstGeom>
          <a:noFill/>
          <a:ln w="762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 descr="C:\Users\Zuza\Desktop\učení\zoologie obr\Avifauna_ČR_byZuza\obrázky k pěvcům\linduska lesni.jpg"/>
          <p:cNvPicPr>
            <a:picLocks noChangeAspect="1" noChangeArrowheads="1"/>
          </p:cNvPicPr>
          <p:nvPr/>
        </p:nvPicPr>
        <p:blipFill>
          <a:blip r:embed="rId3"/>
          <a:srcRect l="20909" t="15817" b="30029"/>
          <a:stretch>
            <a:fillRect/>
          </a:stretch>
        </p:blipFill>
        <p:spPr bwMode="auto">
          <a:xfrm>
            <a:off x="4684713" y="188913"/>
            <a:ext cx="4206875" cy="28797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37890" name="Picture 4" descr="C:\Users\Zuza\Desktop\učení\zoologie obr\Avifauna_ČR_byZuza\obrázky k pěvcům\linduska lucni.jpg"/>
          <p:cNvPicPr>
            <a:picLocks noChangeAspect="1" noChangeArrowheads="1"/>
          </p:cNvPicPr>
          <p:nvPr/>
        </p:nvPicPr>
        <p:blipFill>
          <a:blip r:embed="rId4"/>
          <a:srcRect l="14294" t="11626"/>
          <a:stretch>
            <a:fillRect/>
          </a:stretch>
        </p:blipFill>
        <p:spPr bwMode="auto">
          <a:xfrm>
            <a:off x="4643438" y="3500438"/>
            <a:ext cx="4249737" cy="291941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37891" name="TextovéPole 6"/>
          <p:cNvSpPr txBox="1">
            <a:spLocks noChangeArrowheads="1"/>
          </p:cNvSpPr>
          <p:nvPr/>
        </p:nvSpPr>
        <p:spPr bwMode="auto">
          <a:xfrm>
            <a:off x="179388" y="3068638"/>
            <a:ext cx="41036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Linduška horská</a:t>
            </a:r>
            <a:r>
              <a:rPr lang="cs-CZ" i="1"/>
              <a:t> (Anthus spinoletta)</a:t>
            </a:r>
          </a:p>
        </p:txBody>
      </p:sp>
      <p:sp>
        <p:nvSpPr>
          <p:cNvPr id="37892" name="TextovéPole 12"/>
          <p:cNvSpPr txBox="1">
            <a:spLocks noChangeArrowheads="1"/>
          </p:cNvSpPr>
          <p:nvPr/>
        </p:nvSpPr>
        <p:spPr bwMode="auto">
          <a:xfrm>
            <a:off x="4787900" y="3060700"/>
            <a:ext cx="38163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Linduška lesní</a:t>
            </a:r>
            <a:r>
              <a:rPr lang="cs-CZ" i="1"/>
              <a:t> (Anthus trivialis)</a:t>
            </a:r>
          </a:p>
        </p:txBody>
      </p:sp>
      <p:sp>
        <p:nvSpPr>
          <p:cNvPr id="37893" name="TextovéPole 13"/>
          <p:cNvSpPr txBox="1">
            <a:spLocks noChangeArrowheads="1"/>
          </p:cNvSpPr>
          <p:nvPr/>
        </p:nvSpPr>
        <p:spPr bwMode="auto">
          <a:xfrm>
            <a:off x="179388" y="6453188"/>
            <a:ext cx="41751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Linduška úhorní</a:t>
            </a:r>
            <a:r>
              <a:rPr lang="cs-CZ" i="1"/>
              <a:t> (Anthus campestris)</a:t>
            </a:r>
          </a:p>
        </p:txBody>
      </p:sp>
      <p:sp>
        <p:nvSpPr>
          <p:cNvPr id="37894" name="TextovéPole 14"/>
          <p:cNvSpPr txBox="1">
            <a:spLocks noChangeArrowheads="1"/>
          </p:cNvSpPr>
          <p:nvPr/>
        </p:nvSpPr>
        <p:spPr bwMode="auto">
          <a:xfrm>
            <a:off x="4716463" y="6381750"/>
            <a:ext cx="38163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Linduška luční</a:t>
            </a:r>
            <a:r>
              <a:rPr lang="cs-CZ" i="1"/>
              <a:t> (Anthus pratensis)</a:t>
            </a:r>
          </a:p>
        </p:txBody>
      </p:sp>
      <p:pic>
        <p:nvPicPr>
          <p:cNvPr id="37895" name="Picture 2" descr="http://www.birdphoto.cz/photos/10096_v.jpg"/>
          <p:cNvPicPr>
            <a:picLocks noChangeAspect="1" noChangeArrowheads="1"/>
          </p:cNvPicPr>
          <p:nvPr/>
        </p:nvPicPr>
        <p:blipFill>
          <a:blip r:embed="rId5"/>
          <a:srcRect l="20345" t="15714"/>
          <a:stretch>
            <a:fillRect/>
          </a:stretch>
        </p:blipFill>
        <p:spPr bwMode="auto">
          <a:xfrm>
            <a:off x="179388" y="176213"/>
            <a:ext cx="4105275" cy="28924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37896" name="Picture 4" descr="http://www.birdphoto.cz/photos/11942_v.jpg"/>
          <p:cNvPicPr>
            <a:picLocks noChangeAspect="1" noChangeArrowheads="1"/>
          </p:cNvPicPr>
          <p:nvPr/>
        </p:nvPicPr>
        <p:blipFill>
          <a:blip r:embed="rId6"/>
          <a:srcRect l="7179" t="5238" r="7178"/>
          <a:stretch>
            <a:fillRect/>
          </a:stretch>
        </p:blipFill>
        <p:spPr bwMode="auto">
          <a:xfrm>
            <a:off x="179388" y="3481388"/>
            <a:ext cx="4032250" cy="29718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16" name="Přímá spojovací šipka 15"/>
          <p:cNvCxnSpPr/>
          <p:nvPr/>
        </p:nvCxnSpPr>
        <p:spPr>
          <a:xfrm flipH="1">
            <a:off x="1979613" y="449263"/>
            <a:ext cx="504825" cy="24288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1476375" y="1484313"/>
            <a:ext cx="358775" cy="5048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V="1">
            <a:off x="468313" y="4581525"/>
            <a:ext cx="719137" cy="5032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6156325" y="304800"/>
            <a:ext cx="792163" cy="244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ovéPole 4"/>
          <p:cNvSpPr txBox="1">
            <a:spLocks noChangeArrowheads="1"/>
          </p:cNvSpPr>
          <p:nvPr/>
        </p:nvSpPr>
        <p:spPr bwMode="auto">
          <a:xfrm>
            <a:off x="250825" y="4149725"/>
            <a:ext cx="4032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Pěvuška modrá</a:t>
            </a:r>
            <a:r>
              <a:rPr lang="cs-CZ" i="1"/>
              <a:t> (Prunella modularis)</a:t>
            </a:r>
          </a:p>
        </p:txBody>
      </p:sp>
      <p:pic>
        <p:nvPicPr>
          <p:cNvPr id="38915" name="Picture 2" descr="C:\Users\Zuza\Desktop\učení\zoologie obr\Avifauna_ČR_byZuza\obrázky k pěvcům\pěvuška modrá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863" y="1196975"/>
            <a:ext cx="4330700" cy="28797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38916" name="Rectangle 2"/>
          <p:cNvSpPr txBox="1">
            <a:spLocks noChangeArrowheads="1"/>
          </p:cNvSpPr>
          <p:nvPr/>
        </p:nvSpPr>
        <p:spPr bwMode="auto">
          <a:xfrm>
            <a:off x="-1619250" y="371475"/>
            <a:ext cx="7772400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 err="1">
                <a:latin typeface="+mj-lt"/>
              </a:rPr>
              <a:t>Pěvuškovití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Prunellidae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38917" name="Rectangle 11"/>
          <p:cNvSpPr>
            <a:spLocks noChangeArrowheads="1"/>
          </p:cNvSpPr>
          <p:nvPr/>
        </p:nvSpPr>
        <p:spPr bwMode="auto">
          <a:xfrm>
            <a:off x="468313" y="4508500"/>
            <a:ext cx="6011862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jehličnaté lesy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 a semena</a:t>
            </a:r>
          </a:p>
          <a:p>
            <a:pPr>
              <a:spcBef>
                <a:spcPct val="50000"/>
              </a:spcBef>
            </a:pPr>
            <a:r>
              <a:rPr lang="cs-CZ" dirty="0"/>
              <a:t>- variabilní sociální systém</a:t>
            </a:r>
          </a:p>
        </p:txBody>
      </p:sp>
      <p:pic>
        <p:nvPicPr>
          <p:cNvPr id="38918" name="Picture 2" descr="http://yves.thonnerieux.oiseaux.net/images/accenteur.alpin.yvth.3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196975"/>
            <a:ext cx="4378325" cy="291623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38919" name="TextovéPole 4"/>
          <p:cNvSpPr txBox="1">
            <a:spLocks noChangeArrowheads="1"/>
          </p:cNvSpPr>
          <p:nvPr/>
        </p:nvSpPr>
        <p:spPr bwMode="auto">
          <a:xfrm>
            <a:off x="4643438" y="4221163"/>
            <a:ext cx="403225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Pěvuška podhorní</a:t>
            </a:r>
            <a:r>
              <a:rPr lang="cs-CZ" i="1"/>
              <a:t> (Prunella collaris)</a:t>
            </a:r>
          </a:p>
        </p:txBody>
      </p:sp>
      <p:sp>
        <p:nvSpPr>
          <p:cNvPr id="38920" name="Rectangle 11"/>
          <p:cNvSpPr>
            <a:spLocks noChangeArrowheads="1"/>
          </p:cNvSpPr>
          <p:nvPr/>
        </p:nvSpPr>
        <p:spPr bwMode="auto">
          <a:xfrm>
            <a:off x="5076056" y="4581128"/>
            <a:ext cx="2952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FontTx/>
              <a:buChar char="-"/>
            </a:pPr>
            <a:r>
              <a:rPr lang="cs-CZ" dirty="0"/>
              <a:t> Krkonoše okolí Sněžky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orientalbirdimages.org/images/data/tree_sparrow_rr_swallow_nest_bdh_020505_mp.jpg"/>
          <p:cNvPicPr>
            <a:picLocks noChangeAspect="1" noChangeArrowheads="1"/>
          </p:cNvPicPr>
          <p:nvPr/>
        </p:nvPicPr>
        <p:blipFill>
          <a:blip r:embed="rId3">
            <a:lum bright="-10000" contrast="20000"/>
          </a:blip>
          <a:srcRect t="3633"/>
          <a:stretch>
            <a:fillRect/>
          </a:stretch>
        </p:blipFill>
        <p:spPr bwMode="auto">
          <a:xfrm>
            <a:off x="6011863" y="4437063"/>
            <a:ext cx="2520950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5" descr="C:\Users\Zuza\Desktop\učení\zoologie obr\Avifauna_ČR_byZuza\obrázky k pěvcům\vrabec domácí.jpg"/>
          <p:cNvPicPr>
            <a:picLocks noChangeAspect="1" noChangeArrowheads="1"/>
          </p:cNvPicPr>
          <p:nvPr/>
        </p:nvPicPr>
        <p:blipFill>
          <a:blip r:embed="rId4"/>
          <a:srcRect t="16219" r="20734" b="3259"/>
          <a:stretch>
            <a:fillRect/>
          </a:stretch>
        </p:blipFill>
        <p:spPr bwMode="auto">
          <a:xfrm>
            <a:off x="179388" y="908050"/>
            <a:ext cx="4176712" cy="283051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0964" name="Picture 6" descr="C:\Users\Zuza\Desktop\učení\zoologie obr\Avifauna_ČR_byZuza\obrázky k pěvcům\vrabec polní.JPG"/>
          <p:cNvPicPr>
            <a:picLocks noChangeAspect="1" noChangeArrowheads="1"/>
          </p:cNvPicPr>
          <p:nvPr/>
        </p:nvPicPr>
        <p:blipFill>
          <a:blip r:embed="rId5"/>
          <a:srcRect l="32469" t="28178" r="17993" b="19563"/>
          <a:stretch>
            <a:fillRect/>
          </a:stretch>
        </p:blipFill>
        <p:spPr bwMode="auto">
          <a:xfrm>
            <a:off x="4643438" y="908050"/>
            <a:ext cx="4032250" cy="28209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0965" name="TextovéPole 8"/>
          <p:cNvSpPr txBox="1">
            <a:spLocks noChangeArrowheads="1"/>
          </p:cNvSpPr>
          <p:nvPr/>
        </p:nvSpPr>
        <p:spPr bwMode="auto">
          <a:xfrm>
            <a:off x="-323850" y="3789363"/>
            <a:ext cx="43561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/>
              <a:t>Vrabec domácí</a:t>
            </a:r>
            <a:r>
              <a:rPr lang="cs-CZ" i="1"/>
              <a:t> (Passer domesticus)</a:t>
            </a:r>
          </a:p>
        </p:txBody>
      </p:sp>
      <p:sp>
        <p:nvSpPr>
          <p:cNvPr id="40966" name="TextovéPole 9"/>
          <p:cNvSpPr txBox="1">
            <a:spLocks noChangeArrowheads="1"/>
          </p:cNvSpPr>
          <p:nvPr/>
        </p:nvSpPr>
        <p:spPr bwMode="auto">
          <a:xfrm>
            <a:off x="4500563" y="3783013"/>
            <a:ext cx="43561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Vrabec polní</a:t>
            </a:r>
            <a:r>
              <a:rPr lang="cs-CZ" i="1"/>
              <a:t> (Passer montanus)</a:t>
            </a:r>
          </a:p>
        </p:txBody>
      </p:sp>
      <p:sp>
        <p:nvSpPr>
          <p:cNvPr id="40967" name="Rectangle 2"/>
          <p:cNvSpPr txBox="1">
            <a:spLocks noChangeArrowheads="1"/>
          </p:cNvSpPr>
          <p:nvPr/>
        </p:nvSpPr>
        <p:spPr bwMode="auto">
          <a:xfrm>
            <a:off x="-757238" y="161925"/>
            <a:ext cx="7772401" cy="746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 err="1">
                <a:latin typeface="+mj-lt"/>
              </a:rPr>
              <a:t>Vrabcovití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Passeridae</a:t>
            </a:r>
            <a:r>
              <a:rPr lang="cs-CZ" sz="2800" dirty="0">
                <a:latin typeface="+mj-lt"/>
              </a:rPr>
              <a:t>)</a:t>
            </a:r>
          </a:p>
          <a:p>
            <a:pPr marL="342900" indent="-342900">
              <a:spcBef>
                <a:spcPct val="20000"/>
              </a:spcBef>
            </a:pPr>
            <a:endParaRPr lang="cs-CZ" sz="2800" dirty="0"/>
          </a:p>
        </p:txBody>
      </p:sp>
      <p:pic>
        <p:nvPicPr>
          <p:cNvPr id="40968" name="Picture 4" descr="http://www.equichannel.cz/UserFile/Image/dominika/jar43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4508500"/>
            <a:ext cx="2376487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9" name="Picture 6" descr="https://upload.wikimedia.org/wikipedia/commons/5/50/Passer_domesticus_-ZooParc_de_Beauval,_Loir-et-Cher,_France_-nest-8.jpg"/>
          <p:cNvPicPr>
            <a:picLocks noChangeAspect="1" noChangeArrowheads="1"/>
          </p:cNvPicPr>
          <p:nvPr/>
        </p:nvPicPr>
        <p:blipFill>
          <a:blip r:embed="rId7"/>
          <a:srcRect r="24001"/>
          <a:stretch>
            <a:fillRect/>
          </a:stretch>
        </p:blipFill>
        <p:spPr bwMode="auto">
          <a:xfrm>
            <a:off x="3132138" y="4437063"/>
            <a:ext cx="2376487" cy="180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Přímá spojovací šipka 16"/>
          <p:cNvCxnSpPr/>
          <p:nvPr/>
        </p:nvCxnSpPr>
        <p:spPr>
          <a:xfrm flipH="1">
            <a:off x="3203575" y="981075"/>
            <a:ext cx="576263" cy="26035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6227763" y="1052513"/>
            <a:ext cx="431800" cy="18891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Šipka doprava 19"/>
          <p:cNvSpPr/>
          <p:nvPr/>
        </p:nvSpPr>
        <p:spPr>
          <a:xfrm>
            <a:off x="2195513" y="5084763"/>
            <a:ext cx="1439862" cy="5762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21" name="Šipka doprava 20"/>
          <p:cNvSpPr/>
          <p:nvPr/>
        </p:nvSpPr>
        <p:spPr>
          <a:xfrm>
            <a:off x="5076825" y="5013325"/>
            <a:ext cx="1439863" cy="576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3" name="Picture 4" descr="C:\Users\Zuza\Desktop\učení\zoologie obr\Avifauna_ČR_byZuza\obrázky k pěvcům\cizek-lesni-3071.jpg"/>
          <p:cNvPicPr>
            <a:picLocks noChangeAspect="1" noChangeArrowheads="1"/>
          </p:cNvPicPr>
          <p:nvPr/>
        </p:nvPicPr>
        <p:blipFill>
          <a:blip r:embed="rId3"/>
          <a:srcRect l="30447" t="10777" b="6297"/>
          <a:stretch>
            <a:fillRect/>
          </a:stretch>
        </p:blipFill>
        <p:spPr bwMode="auto">
          <a:xfrm>
            <a:off x="5889625" y="3916363"/>
            <a:ext cx="2930525" cy="27527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3014" name="TextovéPole 14"/>
          <p:cNvSpPr txBox="1">
            <a:spLocks noChangeArrowheads="1"/>
          </p:cNvSpPr>
          <p:nvPr/>
        </p:nvSpPr>
        <p:spPr bwMode="auto">
          <a:xfrm>
            <a:off x="2051050" y="6022975"/>
            <a:ext cx="380682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 dirty="0"/>
              <a:t>Čížek lesní</a:t>
            </a:r>
            <a:r>
              <a:rPr lang="cs-CZ" i="1" dirty="0"/>
              <a:t> </a:t>
            </a:r>
          </a:p>
          <a:p>
            <a:pPr algn="r"/>
            <a:r>
              <a:rPr lang="cs-CZ" i="1" dirty="0"/>
              <a:t>(</a:t>
            </a:r>
            <a:r>
              <a:rPr lang="cs-CZ" i="1" dirty="0" err="1"/>
              <a:t>Spinus</a:t>
            </a:r>
            <a:r>
              <a:rPr lang="cs-CZ" i="1" dirty="0"/>
              <a:t> </a:t>
            </a:r>
            <a:r>
              <a:rPr lang="cs-CZ" i="1" dirty="0" err="1"/>
              <a:t>spinus</a:t>
            </a:r>
            <a:r>
              <a:rPr lang="cs-CZ" i="1" dirty="0"/>
              <a:t>)</a:t>
            </a:r>
          </a:p>
        </p:txBody>
      </p:sp>
      <p:sp>
        <p:nvSpPr>
          <p:cNvPr id="43015" name="TextovéPole 15"/>
          <p:cNvSpPr txBox="1">
            <a:spLocks noChangeArrowheads="1"/>
          </p:cNvSpPr>
          <p:nvPr/>
        </p:nvSpPr>
        <p:spPr bwMode="auto">
          <a:xfrm>
            <a:off x="4583113" y="3429000"/>
            <a:ext cx="4310062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 dirty="0"/>
              <a:t>Čečetka tmavá</a:t>
            </a:r>
            <a:r>
              <a:rPr lang="cs-CZ" i="1" dirty="0"/>
              <a:t> (</a:t>
            </a:r>
            <a:r>
              <a:rPr lang="cs-CZ" i="1" dirty="0" err="1"/>
              <a:t>Acanthis</a:t>
            </a:r>
            <a:r>
              <a:rPr lang="cs-CZ" dirty="0"/>
              <a:t> </a:t>
            </a:r>
            <a:r>
              <a:rPr lang="cs-CZ" i="1" dirty="0" err="1"/>
              <a:t>cabaret</a:t>
            </a:r>
            <a:r>
              <a:rPr lang="cs-CZ" i="1" dirty="0"/>
              <a:t>)</a:t>
            </a:r>
          </a:p>
        </p:txBody>
      </p:sp>
      <p:sp>
        <p:nvSpPr>
          <p:cNvPr id="43016" name="TextovéPole 16"/>
          <p:cNvSpPr txBox="1">
            <a:spLocks noChangeArrowheads="1"/>
          </p:cNvSpPr>
          <p:nvPr/>
        </p:nvSpPr>
        <p:spPr bwMode="auto">
          <a:xfrm>
            <a:off x="179388" y="4211638"/>
            <a:ext cx="5175250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Konopka obecná</a:t>
            </a:r>
            <a:r>
              <a:rPr lang="cs-CZ" i="1" dirty="0"/>
              <a:t> (</a:t>
            </a:r>
            <a:r>
              <a:rPr lang="cs-CZ" i="1" dirty="0" err="1"/>
              <a:t>Linaria</a:t>
            </a:r>
            <a:r>
              <a:rPr lang="cs-CZ" dirty="0"/>
              <a:t> </a:t>
            </a:r>
            <a:r>
              <a:rPr lang="cs-CZ" i="1" dirty="0" err="1"/>
              <a:t>cannabina</a:t>
            </a:r>
            <a:r>
              <a:rPr lang="cs-CZ" i="1" dirty="0"/>
              <a:t>)</a:t>
            </a:r>
          </a:p>
        </p:txBody>
      </p:sp>
      <p:pic>
        <p:nvPicPr>
          <p:cNvPr id="43019" name="Picture 2" descr="http://hanusovice.casd.cz/wp-content/uploads/2015/03/IMG_0716.jpg"/>
          <p:cNvPicPr>
            <a:picLocks noChangeAspect="1" noChangeArrowheads="1"/>
          </p:cNvPicPr>
          <p:nvPr/>
        </p:nvPicPr>
        <p:blipFill>
          <a:blip r:embed="rId4"/>
          <a:srcRect b="12915"/>
          <a:stretch>
            <a:fillRect/>
          </a:stretch>
        </p:blipFill>
        <p:spPr bwMode="auto">
          <a:xfrm>
            <a:off x="395288" y="4648200"/>
            <a:ext cx="3384550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" name="Přímá spojovací šipka 16"/>
          <p:cNvCxnSpPr/>
          <p:nvPr/>
        </p:nvCxnSpPr>
        <p:spPr>
          <a:xfrm>
            <a:off x="6156325" y="3959225"/>
            <a:ext cx="576263" cy="1174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:\obratlovci prednasky\pevci foto\konopka-obecna-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68" r="15913"/>
          <a:stretch/>
        </p:blipFill>
        <p:spPr bwMode="auto">
          <a:xfrm>
            <a:off x="2806318" y="1042061"/>
            <a:ext cx="1978408" cy="2378164"/>
          </a:xfrm>
          <a:prstGeom prst="rect">
            <a:avLst/>
          </a:prstGeom>
          <a:noFill/>
          <a:ln w="5715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1" name="Picture 2" descr="C:\Users\Zuza\Desktop\učení\zoologie obr\Avifauna_ČR_byZuza\obrázky k pěvcům\Carduelis cannabina32.jpg"/>
          <p:cNvPicPr>
            <a:picLocks noChangeAspect="1" noChangeArrowheads="1"/>
          </p:cNvPicPr>
          <p:nvPr/>
        </p:nvPicPr>
        <p:blipFill>
          <a:blip r:embed="rId6"/>
          <a:srcRect t="11975" r="19266" b="15099"/>
          <a:stretch>
            <a:fillRect/>
          </a:stretch>
        </p:blipFill>
        <p:spPr bwMode="auto">
          <a:xfrm>
            <a:off x="320675" y="890588"/>
            <a:ext cx="2882900" cy="33210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14" name="Přímá spojovací šipka 13"/>
          <p:cNvCxnSpPr/>
          <p:nvPr/>
        </p:nvCxnSpPr>
        <p:spPr>
          <a:xfrm flipH="1">
            <a:off x="2843213" y="981075"/>
            <a:ext cx="360362" cy="3333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010" name="Nadpis 1"/>
          <p:cNvSpPr txBox="1">
            <a:spLocks/>
          </p:cNvSpPr>
          <p:nvPr/>
        </p:nvSpPr>
        <p:spPr bwMode="auto">
          <a:xfrm>
            <a:off x="174625" y="171450"/>
            <a:ext cx="5661025" cy="1143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>
                <a:latin typeface="+mj-lt"/>
              </a:rPr>
              <a:t>Pěnkavovití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Fringillidae</a:t>
            </a:r>
            <a:r>
              <a:rPr lang="cs-CZ" sz="2800" dirty="0">
                <a:latin typeface="+mj-lt"/>
              </a:rPr>
              <a:t>)</a:t>
            </a:r>
          </a:p>
        </p:txBody>
      </p:sp>
      <p:pic>
        <p:nvPicPr>
          <p:cNvPr id="2" name="Picture 2" descr="Výsledek obrázku pro cecetka tmava">
            <a:extLst>
              <a:ext uri="{FF2B5EF4-FFF2-40B4-BE49-F238E27FC236}">
                <a16:creationId xmlns:a16="http://schemas.microsoft.com/office/drawing/2014/main" id="{8C867C12-3577-4578-B02C-33B6A1A45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890588"/>
            <a:ext cx="3822700" cy="2546506"/>
          </a:xfrm>
          <a:prstGeom prst="rect">
            <a:avLst/>
          </a:prstGeom>
          <a:noFill/>
          <a:ln w="762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ovací šipka 11"/>
          <p:cNvCxnSpPr>
            <a:cxnSpLocks/>
          </p:cNvCxnSpPr>
          <p:nvPr/>
        </p:nvCxnSpPr>
        <p:spPr>
          <a:xfrm flipH="1">
            <a:off x="7596337" y="1844824"/>
            <a:ext cx="504055" cy="11177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obratlovci prednasky\pevci foto\zvonek sam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2212"/>
            <a:ext cx="3078596" cy="2052397"/>
          </a:xfrm>
          <a:prstGeom prst="rect">
            <a:avLst/>
          </a:prstGeom>
          <a:noFill/>
          <a:ln w="5715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57" name="Picture 5" descr="C:\Users\Zuza\Desktop\učení\zoologie obr\Avifauna_ČR_byZuza\obrázky k pěvcům\zvonohlik-zahradni-IMG_0391mw.jpg"/>
          <p:cNvPicPr>
            <a:picLocks noChangeAspect="1" noChangeArrowheads="1"/>
          </p:cNvPicPr>
          <p:nvPr/>
        </p:nvPicPr>
        <p:blipFill>
          <a:blip r:embed="rId4"/>
          <a:srcRect l="3500" t="18076" r="15575" b="8855"/>
          <a:stretch>
            <a:fillRect/>
          </a:stretch>
        </p:blipFill>
        <p:spPr bwMode="auto">
          <a:xfrm>
            <a:off x="261938" y="3683000"/>
            <a:ext cx="3878262" cy="23383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5058" name="Picture 2" descr="C:\Users\Zuza\Desktop\učení\zoologie obr\Avifauna_ČR_byZuza\obrázky k pěvcům\zvonek-zeleny-308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60338"/>
            <a:ext cx="4035425" cy="29114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5059" name="Picture 3" descr="C:\Users\Zuza\Desktop\učení\zoologie obr\Avifauna_ČR_byZuza\obrázky k pěvcům\stehlík.jpg"/>
          <p:cNvPicPr>
            <a:picLocks noChangeAspect="1" noChangeArrowheads="1"/>
          </p:cNvPicPr>
          <p:nvPr/>
        </p:nvPicPr>
        <p:blipFill>
          <a:blip r:embed="rId6"/>
          <a:srcRect l="7954" t="23135" r="12360" b="14355"/>
          <a:stretch>
            <a:fillRect/>
          </a:stretch>
        </p:blipFill>
        <p:spPr bwMode="auto">
          <a:xfrm>
            <a:off x="5103761" y="1988840"/>
            <a:ext cx="3679825" cy="43957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5060" name="TextovéPole 4"/>
          <p:cNvSpPr txBox="1">
            <a:spLocks noChangeArrowheads="1"/>
          </p:cNvSpPr>
          <p:nvPr/>
        </p:nvSpPr>
        <p:spPr bwMode="auto">
          <a:xfrm>
            <a:off x="144463" y="3068638"/>
            <a:ext cx="41402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Zvonek zelený</a:t>
            </a:r>
            <a:r>
              <a:rPr lang="cs-CZ" dirty="0"/>
              <a:t> </a:t>
            </a:r>
            <a:r>
              <a:rPr lang="cs-CZ" i="1" dirty="0"/>
              <a:t>(</a:t>
            </a:r>
            <a:r>
              <a:rPr lang="cs-CZ" i="1" dirty="0" err="1"/>
              <a:t>Chloris</a:t>
            </a:r>
            <a:r>
              <a:rPr lang="cs-CZ" i="1" dirty="0"/>
              <a:t> </a:t>
            </a:r>
            <a:r>
              <a:rPr lang="cs-CZ" i="1" dirty="0" err="1"/>
              <a:t>chloris</a:t>
            </a:r>
            <a:r>
              <a:rPr lang="cs-CZ" i="1" dirty="0"/>
              <a:t>)</a:t>
            </a:r>
          </a:p>
        </p:txBody>
      </p:sp>
      <p:sp>
        <p:nvSpPr>
          <p:cNvPr id="45061" name="TextovéPole 11"/>
          <p:cNvSpPr txBox="1">
            <a:spLocks noChangeArrowheads="1"/>
          </p:cNvSpPr>
          <p:nvPr/>
        </p:nvSpPr>
        <p:spPr bwMode="auto">
          <a:xfrm>
            <a:off x="4271829" y="6435534"/>
            <a:ext cx="4713287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 dirty="0"/>
              <a:t>Stehl</a:t>
            </a:r>
            <a:r>
              <a:rPr lang="cs-CZ" b="1" dirty="0">
                <a:latin typeface="Calibri" pitchFamily="34" charset="0"/>
              </a:rPr>
              <a:t>í</a:t>
            </a:r>
            <a:r>
              <a:rPr lang="cs-CZ" b="1" dirty="0"/>
              <a:t>k obecný</a:t>
            </a:r>
            <a:r>
              <a:rPr lang="cs-CZ" i="1" dirty="0"/>
              <a:t> (</a:t>
            </a:r>
            <a:r>
              <a:rPr lang="cs-CZ" i="1" dirty="0" err="1"/>
              <a:t>Carduelis</a:t>
            </a:r>
            <a:r>
              <a:rPr lang="cs-CZ" i="1" dirty="0"/>
              <a:t> </a:t>
            </a:r>
            <a:r>
              <a:rPr lang="cs-CZ" i="1" dirty="0" err="1"/>
              <a:t>carduelis</a:t>
            </a:r>
            <a:r>
              <a:rPr lang="cs-CZ" i="1" dirty="0"/>
              <a:t>)</a:t>
            </a:r>
          </a:p>
        </p:txBody>
      </p:sp>
      <p:sp>
        <p:nvSpPr>
          <p:cNvPr id="45062" name="TextovéPole 12"/>
          <p:cNvSpPr txBox="1">
            <a:spLocks noChangeArrowheads="1"/>
          </p:cNvSpPr>
          <p:nvPr/>
        </p:nvSpPr>
        <p:spPr bwMode="auto">
          <a:xfrm>
            <a:off x="142875" y="6072188"/>
            <a:ext cx="48593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Zvonohl</a:t>
            </a:r>
            <a:r>
              <a:rPr lang="cs-CZ" b="1">
                <a:latin typeface="Calibri" pitchFamily="34" charset="0"/>
              </a:rPr>
              <a:t>í</a:t>
            </a:r>
            <a:r>
              <a:rPr lang="cs-CZ" b="1"/>
              <a:t>k zahradn</a:t>
            </a:r>
            <a:r>
              <a:rPr lang="cs-CZ" b="1">
                <a:latin typeface="Calibri" pitchFamily="34" charset="0"/>
              </a:rPr>
              <a:t>í</a:t>
            </a:r>
            <a:r>
              <a:rPr lang="cs-CZ" i="1"/>
              <a:t> (Serinus serinus)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:\obratlovci prednasky\pevci foto\dlask sami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84663" y="0"/>
            <a:ext cx="3345507" cy="2230338"/>
          </a:xfrm>
          <a:prstGeom prst="rect">
            <a:avLst/>
          </a:prstGeom>
          <a:noFill/>
          <a:ln w="5715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1" name="Picture 2" descr="C:\Users\Zuza\Desktop\učení\zoologie obr\Avifauna_ČR_byZuza\obrázky k pěvcům\hýl ob.jpg"/>
          <p:cNvPicPr>
            <a:picLocks noChangeAspect="1" noChangeArrowheads="1"/>
          </p:cNvPicPr>
          <p:nvPr/>
        </p:nvPicPr>
        <p:blipFill>
          <a:blip r:embed="rId4"/>
          <a:srcRect l="22951" t="9357" r="-436" b="10579"/>
          <a:stretch>
            <a:fillRect/>
          </a:stretch>
        </p:blipFill>
        <p:spPr bwMode="auto">
          <a:xfrm>
            <a:off x="4500563" y="3205163"/>
            <a:ext cx="4572000" cy="330676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6082" name="Picture 3" descr="C:\Users\Zuza\Desktop\učení\zoologie obr\Avifauna_ČR_byZuza\obrázky k pěvcům\hýl rudý.jpg"/>
          <p:cNvPicPr>
            <a:picLocks noChangeAspect="1" noChangeArrowheads="1"/>
          </p:cNvPicPr>
          <p:nvPr/>
        </p:nvPicPr>
        <p:blipFill>
          <a:blip r:embed="rId5"/>
          <a:srcRect l="8887" t="19424" r="28561" b="5367"/>
          <a:stretch>
            <a:fillRect/>
          </a:stretch>
        </p:blipFill>
        <p:spPr bwMode="auto">
          <a:xfrm>
            <a:off x="92075" y="3167063"/>
            <a:ext cx="4192588" cy="335756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6083" name="Picture 4" descr="C:\Users\Zuza\Desktop\učení\zoologie obr\Avifauna_ČR_byZuza\obrázky k pěvcům\dlask.jpg"/>
          <p:cNvPicPr>
            <a:picLocks noChangeAspect="1" noChangeArrowheads="1"/>
          </p:cNvPicPr>
          <p:nvPr/>
        </p:nvPicPr>
        <p:blipFill>
          <a:blip r:embed="rId6"/>
          <a:srcRect l="3847" t="14018" r="10400" b="6104"/>
          <a:stretch>
            <a:fillRect/>
          </a:stretch>
        </p:blipFill>
        <p:spPr bwMode="auto">
          <a:xfrm>
            <a:off x="123825" y="174625"/>
            <a:ext cx="4478876" cy="282232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6084" name="TextovéPole 5"/>
          <p:cNvSpPr txBox="1">
            <a:spLocks noChangeArrowheads="1"/>
          </p:cNvSpPr>
          <p:nvPr/>
        </p:nvSpPr>
        <p:spPr bwMode="auto">
          <a:xfrm>
            <a:off x="4633913" y="6491288"/>
            <a:ext cx="45100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Hýl obecný</a:t>
            </a:r>
            <a:r>
              <a:rPr lang="cs-CZ" i="1"/>
              <a:t> (Pyrrhula pyrrhula)</a:t>
            </a:r>
          </a:p>
        </p:txBody>
      </p:sp>
      <p:sp>
        <p:nvSpPr>
          <p:cNvPr id="46085" name="TextovéPole 9"/>
          <p:cNvSpPr txBox="1">
            <a:spLocks noChangeArrowheads="1"/>
          </p:cNvSpPr>
          <p:nvPr/>
        </p:nvSpPr>
        <p:spPr bwMode="auto">
          <a:xfrm>
            <a:off x="4716463" y="2420938"/>
            <a:ext cx="4211637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Dlask tlustozobý</a:t>
            </a:r>
            <a:r>
              <a:rPr lang="cs-CZ" i="1"/>
              <a:t> </a:t>
            </a:r>
          </a:p>
          <a:p>
            <a:r>
              <a:rPr lang="cs-CZ" i="1"/>
              <a:t>(Coccothraustes coccothraustes)</a:t>
            </a:r>
          </a:p>
        </p:txBody>
      </p:sp>
      <p:sp>
        <p:nvSpPr>
          <p:cNvPr id="46086" name="TextovéPole 10"/>
          <p:cNvSpPr txBox="1">
            <a:spLocks noChangeArrowheads="1"/>
          </p:cNvSpPr>
          <p:nvPr/>
        </p:nvSpPr>
        <p:spPr bwMode="auto">
          <a:xfrm>
            <a:off x="179388" y="6488113"/>
            <a:ext cx="39608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Hýl rudý</a:t>
            </a:r>
            <a:r>
              <a:rPr lang="cs-CZ" i="1"/>
              <a:t> (Carpodacus erythrinus)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15" descr="113155471"/>
          <p:cNvPicPr>
            <a:picLocks noChangeAspect="1" noChangeArrowheads="1"/>
          </p:cNvPicPr>
          <p:nvPr/>
        </p:nvPicPr>
        <p:blipFill>
          <a:blip r:embed="rId3"/>
          <a:srcRect l="10919"/>
          <a:stretch>
            <a:fillRect/>
          </a:stretch>
        </p:blipFill>
        <p:spPr bwMode="auto">
          <a:xfrm>
            <a:off x="215900" y="3284984"/>
            <a:ext cx="4105275" cy="307181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7107" name="Picture 3" descr="C:\Users\Zuza\Desktop\učení\zoologie obr\Avifauna_ČR_byZuza\obrázky k pěvcům\pěnkava ob.jpg"/>
          <p:cNvPicPr>
            <a:picLocks noChangeAspect="1" noChangeArrowheads="1"/>
          </p:cNvPicPr>
          <p:nvPr/>
        </p:nvPicPr>
        <p:blipFill>
          <a:blip r:embed="rId4"/>
          <a:srcRect l="13043" t="6979" b="4672"/>
          <a:stretch>
            <a:fillRect/>
          </a:stretch>
        </p:blipFill>
        <p:spPr bwMode="auto">
          <a:xfrm>
            <a:off x="4932363" y="115888"/>
            <a:ext cx="4064000" cy="27368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7108" name="TextovéPole 4"/>
          <p:cNvSpPr txBox="1">
            <a:spLocks noChangeArrowheads="1"/>
          </p:cNvSpPr>
          <p:nvPr/>
        </p:nvSpPr>
        <p:spPr bwMode="auto">
          <a:xfrm>
            <a:off x="612775" y="6396038"/>
            <a:ext cx="388778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Křivka obecná</a:t>
            </a:r>
            <a:r>
              <a:rPr lang="cs-CZ" i="1"/>
              <a:t> (Loxia curvirostra)</a:t>
            </a:r>
          </a:p>
        </p:txBody>
      </p:sp>
      <p:sp>
        <p:nvSpPr>
          <p:cNvPr id="47109" name="TextovéPole 5"/>
          <p:cNvSpPr txBox="1">
            <a:spLocks noChangeArrowheads="1"/>
          </p:cNvSpPr>
          <p:nvPr/>
        </p:nvSpPr>
        <p:spPr bwMode="auto">
          <a:xfrm>
            <a:off x="107950" y="2846388"/>
            <a:ext cx="50736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Pěnkava jikavec</a:t>
            </a:r>
            <a:r>
              <a:rPr lang="cs-CZ" i="1"/>
              <a:t> (Fringilla montifringilla)</a:t>
            </a:r>
          </a:p>
        </p:txBody>
      </p:sp>
      <p:sp>
        <p:nvSpPr>
          <p:cNvPr id="47110" name="TextovéPole 9"/>
          <p:cNvSpPr txBox="1">
            <a:spLocks noChangeArrowheads="1"/>
          </p:cNvSpPr>
          <p:nvPr/>
        </p:nvSpPr>
        <p:spPr bwMode="auto">
          <a:xfrm>
            <a:off x="4908550" y="2852738"/>
            <a:ext cx="4056063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Pěnkava obecná</a:t>
            </a:r>
            <a:r>
              <a:rPr lang="cs-CZ" i="1"/>
              <a:t> (Fringilla coelebs)</a:t>
            </a:r>
          </a:p>
        </p:txBody>
      </p:sp>
      <p:pic>
        <p:nvPicPr>
          <p:cNvPr id="17410" name="Picture 2" descr="http://ibc.lynxeds.com/files/pictures/DSC_0213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6618" y="3283368"/>
            <a:ext cx="3879397" cy="3271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0" name="Přímá spojovací šipka 9"/>
          <p:cNvCxnSpPr/>
          <p:nvPr/>
        </p:nvCxnSpPr>
        <p:spPr>
          <a:xfrm>
            <a:off x="431800" y="3836988"/>
            <a:ext cx="504825" cy="4064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ttp://www.naturfoto.cz/fotografie/sevcik/penkava-jikavec--jikavec_dse1274.jpg">
            <a:extLst>
              <a:ext uri="{FF2B5EF4-FFF2-40B4-BE49-F238E27FC236}">
                <a16:creationId xmlns:a16="http://schemas.microsoft.com/office/drawing/2014/main" id="{224E19EA-1DE6-4B44-BA8D-E9750DB47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94608"/>
            <a:ext cx="3743970" cy="2701898"/>
          </a:xfrm>
          <a:prstGeom prst="rect">
            <a:avLst/>
          </a:prstGeom>
          <a:noFill/>
          <a:ln w="5715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ovéPole 4"/>
          <p:cNvSpPr txBox="1">
            <a:spLocks noChangeArrowheads="1"/>
          </p:cNvSpPr>
          <p:nvPr/>
        </p:nvSpPr>
        <p:spPr bwMode="auto">
          <a:xfrm>
            <a:off x="4427538" y="6446838"/>
            <a:ext cx="43211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Strnad rákosní</a:t>
            </a:r>
            <a:r>
              <a:rPr lang="cs-CZ" i="1"/>
              <a:t> (Emberiza schoeniclus)</a:t>
            </a:r>
          </a:p>
        </p:txBody>
      </p:sp>
      <p:sp>
        <p:nvSpPr>
          <p:cNvPr id="49154" name="TextovéPole 11"/>
          <p:cNvSpPr txBox="1">
            <a:spLocks noChangeArrowheads="1"/>
          </p:cNvSpPr>
          <p:nvPr/>
        </p:nvSpPr>
        <p:spPr bwMode="auto">
          <a:xfrm>
            <a:off x="34925" y="3573463"/>
            <a:ext cx="388778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Strnad obecný</a:t>
            </a:r>
            <a:r>
              <a:rPr lang="cs-CZ" i="1"/>
              <a:t> (Emberiza citrinella)</a:t>
            </a:r>
          </a:p>
        </p:txBody>
      </p:sp>
      <p:sp>
        <p:nvSpPr>
          <p:cNvPr id="49156" name="Rectangle 2"/>
          <p:cNvSpPr txBox="1">
            <a:spLocks noChangeArrowheads="1"/>
          </p:cNvSpPr>
          <p:nvPr/>
        </p:nvSpPr>
        <p:spPr bwMode="auto">
          <a:xfrm>
            <a:off x="-752475" y="169863"/>
            <a:ext cx="7772400" cy="882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 err="1">
                <a:latin typeface="+mj-lt"/>
              </a:rPr>
              <a:t>Strnadovití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Emberizidae</a:t>
            </a:r>
            <a:r>
              <a:rPr lang="cs-CZ" sz="2800" dirty="0">
                <a:latin typeface="+mj-lt"/>
              </a:rPr>
              <a:t>)</a:t>
            </a:r>
          </a:p>
          <a:p>
            <a:pPr marL="342900" indent="-342900">
              <a:spcBef>
                <a:spcPct val="20000"/>
              </a:spcBef>
            </a:pPr>
            <a:endParaRPr lang="cs-CZ" sz="2800" dirty="0"/>
          </a:p>
        </p:txBody>
      </p:sp>
      <p:pic>
        <p:nvPicPr>
          <p:cNvPr id="49157" name="Picture 14"/>
          <p:cNvPicPr>
            <a:picLocks noChangeAspect="1" noChangeArrowheads="1"/>
          </p:cNvPicPr>
          <p:nvPr/>
        </p:nvPicPr>
        <p:blipFill>
          <a:blip r:embed="rId3"/>
          <a:srcRect l="8517" t="8044" b="6873"/>
          <a:stretch>
            <a:fillRect/>
          </a:stretch>
        </p:blipFill>
        <p:spPr bwMode="auto">
          <a:xfrm>
            <a:off x="128588" y="3984625"/>
            <a:ext cx="3867150" cy="2397125"/>
          </a:xfrm>
          <a:prstGeom prst="rect">
            <a:avLst/>
          </a:prstGeom>
          <a:noFill/>
          <a:ln w="57150" algn="ctr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9158" name="Picture 9" descr="kornspurv25_1144216141"/>
          <p:cNvPicPr>
            <a:picLocks noChangeAspect="1" noChangeArrowheads="1"/>
          </p:cNvPicPr>
          <p:nvPr/>
        </p:nvPicPr>
        <p:blipFill>
          <a:blip r:embed="rId4"/>
          <a:srcRect l="24438" t="9746" b="31596"/>
          <a:stretch>
            <a:fillRect/>
          </a:stretch>
        </p:blipFill>
        <p:spPr bwMode="auto">
          <a:xfrm>
            <a:off x="6300788" y="836613"/>
            <a:ext cx="2671762" cy="28082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49159" name="Picture 12"/>
          <p:cNvPicPr>
            <a:picLocks noChangeAspect="1" noChangeArrowheads="1"/>
          </p:cNvPicPr>
          <p:nvPr/>
        </p:nvPicPr>
        <p:blipFill>
          <a:blip r:embed="rId5"/>
          <a:srcRect l="7684" r="1770" b="1772"/>
          <a:stretch>
            <a:fillRect/>
          </a:stretch>
        </p:blipFill>
        <p:spPr bwMode="auto">
          <a:xfrm>
            <a:off x="142875" y="836613"/>
            <a:ext cx="3816350" cy="276066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9160" name="Obdélník 12"/>
          <p:cNvSpPr>
            <a:spLocks noChangeArrowheads="1"/>
          </p:cNvSpPr>
          <p:nvPr/>
        </p:nvSpPr>
        <p:spPr bwMode="auto">
          <a:xfrm>
            <a:off x="5548313" y="3644900"/>
            <a:ext cx="36591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/>
              <a:t>Strnad luční </a:t>
            </a:r>
            <a:r>
              <a:rPr lang="cs-CZ" altLang="cs-CZ"/>
              <a:t>(</a:t>
            </a:r>
            <a:r>
              <a:rPr lang="cs-CZ" altLang="cs-CZ" i="1"/>
              <a:t>Emberiza calandra</a:t>
            </a:r>
            <a:r>
              <a:rPr lang="cs-CZ" altLang="cs-CZ"/>
              <a:t>)</a:t>
            </a:r>
          </a:p>
        </p:txBody>
      </p:sp>
      <p:sp>
        <p:nvSpPr>
          <p:cNvPr id="49161" name="Obdélník 13"/>
          <p:cNvSpPr>
            <a:spLocks noChangeArrowheads="1"/>
          </p:cNvSpPr>
          <p:nvPr/>
        </p:nvSpPr>
        <p:spPr bwMode="auto">
          <a:xfrm>
            <a:off x="34925" y="6381750"/>
            <a:ext cx="41862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/>
              <a:t>Strnad zahradní </a:t>
            </a:r>
            <a:r>
              <a:rPr lang="cs-CZ" altLang="cs-CZ"/>
              <a:t> (</a:t>
            </a:r>
            <a:r>
              <a:rPr lang="cs-CZ" altLang="cs-CZ" i="1"/>
              <a:t>Emberiza hortulana</a:t>
            </a:r>
            <a:r>
              <a:rPr lang="cs-CZ" altLang="cs-CZ"/>
              <a:t>)</a:t>
            </a:r>
          </a:p>
        </p:txBody>
      </p:sp>
      <p:pic>
        <p:nvPicPr>
          <p:cNvPr id="15362" name="Picture 2" descr="http://www.tyden.cz/obrazek/201207/500d499b82917/strnadi-mapa-500d4a1eb3ae3.jpg"/>
          <p:cNvPicPr>
            <a:picLocks noChangeAspect="1" noChangeArrowheads="1"/>
          </p:cNvPicPr>
          <p:nvPr/>
        </p:nvPicPr>
        <p:blipFill>
          <a:blip r:embed="rId6"/>
          <a:srcRect t="6728" b="30475"/>
          <a:stretch>
            <a:fillRect/>
          </a:stretch>
        </p:blipFill>
        <p:spPr bwMode="auto">
          <a:xfrm>
            <a:off x="3059113" y="836613"/>
            <a:ext cx="2971800" cy="1800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63" name="Picture 4" descr="http://files.biotop-birsfelden.ch/2010/05/rohrammer958332.jpg"/>
          <p:cNvPicPr>
            <a:picLocks noChangeAspect="1" noChangeArrowheads="1"/>
          </p:cNvPicPr>
          <p:nvPr/>
        </p:nvPicPr>
        <p:blipFill>
          <a:blip r:embed="rId7"/>
          <a:srcRect t="8633" b="9344"/>
          <a:stretch>
            <a:fillRect/>
          </a:stretch>
        </p:blipFill>
        <p:spPr bwMode="auto">
          <a:xfrm>
            <a:off x="4643438" y="4071938"/>
            <a:ext cx="3868737" cy="23812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17" name="Přímá spojovací šipka 16"/>
          <p:cNvCxnSpPr/>
          <p:nvPr/>
        </p:nvCxnSpPr>
        <p:spPr>
          <a:xfrm flipH="1">
            <a:off x="1258888" y="1052513"/>
            <a:ext cx="792162" cy="18891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1476375" y="4221163"/>
            <a:ext cx="719138" cy="40481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H="1">
            <a:off x="6372225" y="4220619"/>
            <a:ext cx="647700" cy="3333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Přímá spojovací šipka 22"/>
          <p:cNvCxnSpPr/>
          <p:nvPr/>
        </p:nvCxnSpPr>
        <p:spPr>
          <a:xfrm flipH="1">
            <a:off x="7812088" y="692150"/>
            <a:ext cx="576262" cy="4778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/>
          <p:cNvSpPr txBox="1"/>
          <p:nvPr/>
        </p:nvSpPr>
        <p:spPr>
          <a:xfrm>
            <a:off x="4041036" y="2636838"/>
            <a:ext cx="1891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http://www.strnadi.cz</a:t>
            </a:r>
            <a:r>
              <a:rPr lang="cs-CZ" dirty="0"/>
              <a:t>/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" y="2205038"/>
            <a:ext cx="3384550" cy="1728787"/>
          </a:xfrm>
        </p:spPr>
        <p:txBody>
          <a:bodyPr/>
          <a:lstStyle/>
          <a:p>
            <a:pPr algn="ctr">
              <a:defRPr/>
            </a:pPr>
            <a:r>
              <a:rPr lang="cs-CZ" sz="5400" dirty="0"/>
              <a:t>Passerida</a:t>
            </a:r>
            <a:br>
              <a:rPr lang="cs-CZ" sz="5400" dirty="0"/>
            </a:br>
            <a:r>
              <a:rPr lang="cs-CZ" sz="3200" dirty="0"/>
              <a:t>Sylvioidea</a:t>
            </a:r>
            <a:endParaRPr lang="en-US" sz="3200" dirty="0"/>
          </a:p>
        </p:txBody>
      </p:sp>
      <p:pic>
        <p:nvPicPr>
          <p:cNvPr id="51202" name="Picture 5" descr="http://2.bp.blogspot.com/-_xy8vTXI6HU/Trarzhj8VaI/AAAAAAAABho/6TMkb-KIq8k/s1600/Passerine+phylogen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76250"/>
            <a:ext cx="5449888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4427538" y="1052513"/>
            <a:ext cx="4467225" cy="9366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http://i199.photobucket.com/albums/aa220/slybirdsly/Papers/Barker2004Passeriforme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1863" y="0"/>
            <a:ext cx="28797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http://2.bp.blogspot.com/-_xy8vTXI6HU/Trarzhj8VaI/AAAAAAAABho/6TMkb-KIq8k/s1600/Passerine+phylogen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07950" y="0"/>
            <a:ext cx="6253163" cy="674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9" descr="661930_5a635"/>
          <p:cNvPicPr>
            <a:picLocks noChangeAspect="1" noChangeArrowheads="1"/>
          </p:cNvPicPr>
          <p:nvPr/>
        </p:nvPicPr>
        <p:blipFill>
          <a:blip r:embed="rId3"/>
          <a:srcRect l="3465" t="4543" r="23119" b="6079"/>
          <a:stretch>
            <a:fillRect/>
          </a:stretch>
        </p:blipFill>
        <p:spPr bwMode="auto">
          <a:xfrm>
            <a:off x="107950" y="1233488"/>
            <a:ext cx="4464050" cy="37099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32771" name="Nadpis 1"/>
          <p:cNvSpPr>
            <a:spLocks noGrp="1"/>
          </p:cNvSpPr>
          <p:nvPr>
            <p:ph type="title"/>
          </p:nvPr>
        </p:nvSpPr>
        <p:spPr>
          <a:xfrm>
            <a:off x="288925" y="188913"/>
            <a:ext cx="8675688" cy="1143000"/>
          </a:xfrm>
        </p:spPr>
        <p:txBody>
          <a:bodyPr anchor="t"/>
          <a:lstStyle/>
          <a:p>
            <a:pPr marL="342900" indent="-342900" eaLnBrk="1" hangingPunct="1">
              <a:spcBef>
                <a:spcPct val="20000"/>
              </a:spcBef>
            </a:pPr>
            <a:r>
              <a:rPr lang="cs-CZ" sz="2800" dirty="0">
                <a:cs typeface="Arial" charset="0"/>
              </a:rPr>
              <a:t>Čeleď: </a:t>
            </a:r>
            <a:r>
              <a:rPr lang="cs-CZ" sz="2800" b="1" dirty="0" err="1">
                <a:cs typeface="Arial" charset="0"/>
              </a:rPr>
              <a:t>Skřivanovití</a:t>
            </a:r>
            <a:r>
              <a:rPr lang="cs-CZ" sz="2800" dirty="0">
                <a:cs typeface="Arial" charset="0"/>
              </a:rPr>
              <a:t> (</a:t>
            </a:r>
            <a:r>
              <a:rPr lang="cs-CZ" sz="2800" dirty="0" err="1">
                <a:cs typeface="Arial" charset="0"/>
              </a:rPr>
              <a:t>Alaudidae</a:t>
            </a:r>
            <a:r>
              <a:rPr lang="cs-CZ" sz="2800" dirty="0">
                <a:cs typeface="Arial" charset="0"/>
              </a:rPr>
              <a:t>)</a:t>
            </a:r>
          </a:p>
        </p:txBody>
      </p:sp>
      <p:sp>
        <p:nvSpPr>
          <p:cNvPr id="32772" name="TextovéPole 8"/>
          <p:cNvSpPr txBox="1">
            <a:spLocks noChangeArrowheads="1"/>
          </p:cNvSpPr>
          <p:nvPr/>
        </p:nvSpPr>
        <p:spPr bwMode="auto">
          <a:xfrm>
            <a:off x="179388" y="5013325"/>
            <a:ext cx="46418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Skřivan polní</a:t>
            </a:r>
            <a:r>
              <a:rPr lang="cs-CZ" i="1"/>
              <a:t> (Alauda arvensis</a:t>
            </a:r>
            <a:r>
              <a:rPr lang="cs-CZ"/>
              <a:t>)</a:t>
            </a:r>
            <a:endParaRPr lang="cs-CZ" i="1"/>
          </a:p>
        </p:txBody>
      </p:sp>
      <p:pic>
        <p:nvPicPr>
          <p:cNvPr id="15368" name="Picture 11" descr="15492"/>
          <p:cNvPicPr>
            <a:picLocks noChangeAspect="1" noChangeArrowheads="1"/>
          </p:cNvPicPr>
          <p:nvPr/>
        </p:nvPicPr>
        <p:blipFill>
          <a:blip r:embed="rId4"/>
          <a:srcRect l="32965" t="24112" r="17436" b="20435"/>
          <a:stretch>
            <a:fillRect/>
          </a:stretch>
        </p:blipFill>
        <p:spPr bwMode="auto">
          <a:xfrm>
            <a:off x="0" y="908050"/>
            <a:ext cx="1727200" cy="1368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774" name="Rectangle 14"/>
          <p:cNvSpPr>
            <a:spLocks noChangeArrowheads="1"/>
          </p:cNvSpPr>
          <p:nvPr/>
        </p:nvSpPr>
        <p:spPr bwMode="auto">
          <a:xfrm>
            <a:off x="395288" y="5446713"/>
            <a:ext cx="457200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pole, vřesoviště, paseky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hmyz, případně semena</a:t>
            </a:r>
          </a:p>
        </p:txBody>
      </p:sp>
      <p:sp>
        <p:nvSpPr>
          <p:cNvPr id="32775" name="Obdélník 10"/>
          <p:cNvSpPr>
            <a:spLocks noChangeArrowheads="1"/>
          </p:cNvSpPr>
          <p:nvPr/>
        </p:nvSpPr>
        <p:spPr bwMode="auto">
          <a:xfrm>
            <a:off x="4716463" y="5013325"/>
            <a:ext cx="3351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Skřivan lesní</a:t>
            </a:r>
            <a:r>
              <a:rPr lang="cs-CZ"/>
              <a:t> (</a:t>
            </a:r>
            <a:r>
              <a:rPr lang="cs-CZ" i="1"/>
              <a:t>Lullula arborea</a:t>
            </a:r>
            <a:r>
              <a:rPr lang="cs-CZ"/>
              <a:t>)</a:t>
            </a:r>
          </a:p>
        </p:txBody>
      </p:sp>
      <p:pic>
        <p:nvPicPr>
          <p:cNvPr id="32776" name="Picture 2" descr="Lullula arborea (Ján Svetlík).jpg"/>
          <p:cNvPicPr>
            <a:picLocks noChangeAspect="1" noChangeArrowheads="1"/>
          </p:cNvPicPr>
          <p:nvPr/>
        </p:nvPicPr>
        <p:blipFill>
          <a:blip r:embed="rId5"/>
          <a:srcRect l="22047"/>
          <a:stretch>
            <a:fillRect/>
          </a:stretch>
        </p:blipFill>
        <p:spPr bwMode="auto">
          <a:xfrm>
            <a:off x="4716463" y="1196975"/>
            <a:ext cx="4319587" cy="37719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14" name="Přímá spojovací šipka 13"/>
          <p:cNvCxnSpPr/>
          <p:nvPr/>
        </p:nvCxnSpPr>
        <p:spPr>
          <a:xfrm flipH="1">
            <a:off x="6011863" y="1773238"/>
            <a:ext cx="504825" cy="36036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6659563" y="2852738"/>
            <a:ext cx="504825" cy="36036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9" name="Rectangle 14"/>
          <p:cNvSpPr>
            <a:spLocks noChangeArrowheads="1"/>
          </p:cNvSpPr>
          <p:nvPr/>
        </p:nvSpPr>
        <p:spPr bwMode="auto">
          <a:xfrm>
            <a:off x="5148263" y="5516563"/>
            <a:ext cx="3816350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světlé borové lesy, sady, voj. újezdy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hmyz, případně semena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TextovéPole 11"/>
          <p:cNvSpPr txBox="1">
            <a:spLocks noChangeArrowheads="1"/>
          </p:cNvSpPr>
          <p:nvPr/>
        </p:nvSpPr>
        <p:spPr bwMode="auto">
          <a:xfrm>
            <a:off x="154753" y="728939"/>
            <a:ext cx="46418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Chocholouš obecný</a:t>
            </a:r>
            <a:r>
              <a:rPr lang="cs-CZ" i="1" dirty="0"/>
              <a:t> (</a:t>
            </a:r>
            <a:r>
              <a:rPr lang="cs-CZ" i="1" dirty="0" err="1"/>
              <a:t>Galerida</a:t>
            </a:r>
            <a:r>
              <a:rPr lang="cs-CZ" i="1" dirty="0"/>
              <a:t> </a:t>
            </a:r>
            <a:r>
              <a:rPr lang="cs-CZ" i="1" dirty="0" err="1"/>
              <a:t>cristata</a:t>
            </a:r>
            <a:r>
              <a:rPr lang="cs-CZ" i="1" dirty="0"/>
              <a:t>)</a:t>
            </a:r>
          </a:p>
        </p:txBody>
      </p:sp>
      <p:sp>
        <p:nvSpPr>
          <p:cNvPr id="34820" name="Rectangle 10"/>
          <p:cNvSpPr>
            <a:spLocks noChangeArrowheads="1"/>
          </p:cNvSpPr>
          <p:nvPr/>
        </p:nvSpPr>
        <p:spPr bwMode="auto">
          <a:xfrm>
            <a:off x="603250" y="1111745"/>
            <a:ext cx="3968750" cy="1604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otevřené biotopy, nízký rostl. porost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hmyz, semena; stálý</a:t>
            </a:r>
          </a:p>
          <a:p>
            <a:pPr>
              <a:spcBef>
                <a:spcPct val="50000"/>
              </a:spcBef>
            </a:pPr>
            <a:r>
              <a:rPr lang="cs-CZ" dirty="0"/>
              <a:t>- v současné době početnost klesá</a:t>
            </a:r>
          </a:p>
          <a:p>
            <a:pPr>
              <a:spcBef>
                <a:spcPct val="50000"/>
              </a:spcBef>
            </a:pPr>
            <a:r>
              <a:rPr lang="cs-CZ" dirty="0"/>
              <a:t>(vlastně už nemá kam klesat…)</a:t>
            </a:r>
          </a:p>
        </p:txBody>
      </p:sp>
      <p:pic>
        <p:nvPicPr>
          <p:cNvPr id="34821" name="Picture 2" descr="http://jpsp.birds.cz/taxon_index.php?taxon=68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3606951"/>
            <a:ext cx="6452939" cy="30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Picture 3" descr="C:\Users\Zuza\Desktop\učení\zoologie obr\Avifauna_ČR_byZuza\obrázky k pěvcům\chocholouš.jpg"/>
          <p:cNvPicPr>
            <a:picLocks noChangeAspect="1" noChangeArrowheads="1"/>
          </p:cNvPicPr>
          <p:nvPr/>
        </p:nvPicPr>
        <p:blipFill>
          <a:blip r:embed="rId4"/>
          <a:srcRect l="12834" r="5222"/>
          <a:stretch>
            <a:fillRect/>
          </a:stretch>
        </p:blipFill>
        <p:spPr bwMode="auto">
          <a:xfrm>
            <a:off x="4628895" y="476672"/>
            <a:ext cx="4211637" cy="342423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>
            <a:off x="5892282" y="661497"/>
            <a:ext cx="551926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8" descr="942_v"/>
          <p:cNvPicPr>
            <a:picLocks noChangeAspect="1" noChangeArrowheads="1"/>
          </p:cNvPicPr>
          <p:nvPr/>
        </p:nvPicPr>
        <p:blipFill>
          <a:blip r:embed="rId3"/>
          <a:srcRect l="13472" t="6625" r="21028" b="6625"/>
          <a:stretch>
            <a:fillRect/>
          </a:stretch>
        </p:blipFill>
        <p:spPr bwMode="auto">
          <a:xfrm>
            <a:off x="61913" y="981075"/>
            <a:ext cx="3065462" cy="330041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4274" name="TextovéPole 6"/>
          <p:cNvSpPr txBox="1">
            <a:spLocks noChangeArrowheads="1"/>
          </p:cNvSpPr>
          <p:nvPr/>
        </p:nvSpPr>
        <p:spPr bwMode="auto">
          <a:xfrm>
            <a:off x="36513" y="4292600"/>
            <a:ext cx="424815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Vlaštovka obecná </a:t>
            </a:r>
          </a:p>
          <a:p>
            <a:r>
              <a:rPr lang="cs-CZ"/>
              <a:t>(</a:t>
            </a:r>
            <a:r>
              <a:rPr lang="cs-CZ" i="1"/>
              <a:t>Hirundo rustica</a:t>
            </a:r>
            <a:r>
              <a:rPr lang="cs-CZ"/>
              <a:t>)</a:t>
            </a:r>
          </a:p>
        </p:txBody>
      </p:sp>
      <p:sp>
        <p:nvSpPr>
          <p:cNvPr id="54275" name="TextovéPole 10"/>
          <p:cNvSpPr txBox="1">
            <a:spLocks noChangeArrowheads="1"/>
          </p:cNvSpPr>
          <p:nvPr/>
        </p:nvSpPr>
        <p:spPr bwMode="auto">
          <a:xfrm>
            <a:off x="3203575" y="4365625"/>
            <a:ext cx="42481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Jiřička obecná</a:t>
            </a:r>
            <a:r>
              <a:rPr lang="cs-CZ"/>
              <a:t> </a:t>
            </a:r>
          </a:p>
          <a:p>
            <a:r>
              <a:rPr lang="cs-CZ"/>
              <a:t>(</a:t>
            </a:r>
            <a:r>
              <a:rPr lang="cs-CZ" i="1"/>
              <a:t>Delichon urbica</a:t>
            </a:r>
            <a:r>
              <a:rPr lang="cs-CZ"/>
              <a:t>)</a:t>
            </a:r>
          </a:p>
        </p:txBody>
      </p:sp>
      <p:sp>
        <p:nvSpPr>
          <p:cNvPr id="54276" name="TextovéPole 11"/>
          <p:cNvSpPr txBox="1">
            <a:spLocks noChangeArrowheads="1"/>
          </p:cNvSpPr>
          <p:nvPr/>
        </p:nvSpPr>
        <p:spPr bwMode="auto">
          <a:xfrm>
            <a:off x="4895850" y="4365625"/>
            <a:ext cx="424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 dirty="0"/>
              <a:t>Břehule říční</a:t>
            </a:r>
            <a:r>
              <a:rPr lang="cs-CZ" dirty="0"/>
              <a:t> (</a:t>
            </a:r>
            <a:r>
              <a:rPr lang="cs-CZ" i="1" dirty="0" err="1"/>
              <a:t>Riparia</a:t>
            </a:r>
            <a:r>
              <a:rPr lang="cs-CZ" i="1" dirty="0"/>
              <a:t> </a:t>
            </a:r>
            <a:r>
              <a:rPr lang="cs-CZ" i="1" dirty="0" err="1"/>
              <a:t>riparia</a:t>
            </a:r>
            <a:r>
              <a:rPr lang="cs-CZ" dirty="0"/>
              <a:t>)</a:t>
            </a:r>
          </a:p>
        </p:txBody>
      </p:sp>
      <p:pic>
        <p:nvPicPr>
          <p:cNvPr id="17421" name="Picture 14" descr="002_jiricka"/>
          <p:cNvPicPr>
            <a:picLocks noChangeAspect="1" noChangeArrowheads="1"/>
          </p:cNvPicPr>
          <p:nvPr/>
        </p:nvPicPr>
        <p:blipFill>
          <a:blip r:embed="rId4"/>
          <a:srcRect l="2896" t="4492" r="2896" b="24707"/>
          <a:stretch>
            <a:fillRect/>
          </a:stretch>
        </p:blipFill>
        <p:spPr bwMode="auto">
          <a:xfrm>
            <a:off x="3035300" y="5157788"/>
            <a:ext cx="3121025" cy="1511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22" name="Picture 16" descr="0172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5100" y="5013325"/>
            <a:ext cx="2678113" cy="172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4280" name="Nadpis 1"/>
          <p:cNvSpPr>
            <a:spLocks noGrp="1"/>
          </p:cNvSpPr>
          <p:nvPr>
            <p:ph type="title"/>
          </p:nvPr>
        </p:nvSpPr>
        <p:spPr>
          <a:xfrm>
            <a:off x="61913" y="198437"/>
            <a:ext cx="5616575" cy="566737"/>
          </a:xfrm>
        </p:spPr>
        <p:txBody>
          <a:bodyPr anchor="t">
            <a:normAutofit fontScale="90000"/>
          </a:bodyPr>
          <a:lstStyle/>
          <a:p>
            <a:pPr marL="342900" indent="-342900" algn="ctr" eaLnBrk="1" hangingPunct="1">
              <a:spcBef>
                <a:spcPct val="20000"/>
              </a:spcBef>
            </a:pPr>
            <a:r>
              <a:rPr lang="cs-CZ" sz="2800" dirty="0">
                <a:cs typeface="Arial" charset="0"/>
              </a:rPr>
              <a:t>Čeleď: </a:t>
            </a:r>
            <a:r>
              <a:rPr lang="cs-CZ" sz="2800" b="1" dirty="0">
                <a:cs typeface="Arial" charset="0"/>
              </a:rPr>
              <a:t>Vlaštovkovití</a:t>
            </a:r>
            <a:r>
              <a:rPr lang="cs-CZ" sz="2800" dirty="0">
                <a:cs typeface="Arial" charset="0"/>
              </a:rPr>
              <a:t> (</a:t>
            </a:r>
            <a:r>
              <a:rPr lang="cs-CZ" sz="2800" dirty="0" err="1">
                <a:cs typeface="Arial" charset="0"/>
              </a:rPr>
              <a:t>Hirundinidae</a:t>
            </a:r>
            <a:r>
              <a:rPr lang="cs-CZ" sz="2800" dirty="0">
                <a:cs typeface="Arial" charset="0"/>
              </a:rPr>
              <a:t>)</a:t>
            </a:r>
            <a:br>
              <a:rPr lang="cs-CZ" sz="2800" dirty="0">
                <a:cs typeface="Arial" charset="0"/>
              </a:rPr>
            </a:br>
            <a:endParaRPr lang="cs-CZ" sz="2800" dirty="0">
              <a:cs typeface="Arial" charset="0"/>
            </a:endParaRPr>
          </a:p>
        </p:txBody>
      </p:sp>
      <p:pic>
        <p:nvPicPr>
          <p:cNvPr id="54281" name="Picture 2" descr="http://www.birdphoto.cz/photos/6912_v.jpg"/>
          <p:cNvPicPr>
            <a:picLocks noChangeAspect="1" noChangeArrowheads="1"/>
          </p:cNvPicPr>
          <p:nvPr/>
        </p:nvPicPr>
        <p:blipFill>
          <a:blip r:embed="rId6"/>
          <a:srcRect l="39931" r="8894"/>
          <a:stretch>
            <a:fillRect/>
          </a:stretch>
        </p:blipFill>
        <p:spPr bwMode="auto">
          <a:xfrm>
            <a:off x="6443663" y="117475"/>
            <a:ext cx="2574925" cy="33115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77828" name="Picture 4" descr="http://www.calla.cz/piskovny/praxe/lzin/1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30719" y="4938713"/>
            <a:ext cx="2114550" cy="1585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30" name="Picture 6" descr="http://www.crsmsodry.cz/wp-content/uploads/2015/05/Brehule-ricni-Riparia-riparia-05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46963" y="5516563"/>
            <a:ext cx="1625600" cy="1296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84" name="Picture 8" descr="http://m3.i.pbase.com/o6/02/786002/1/126194783.ryjpxpDl.hussvala642hemsida.jpg"/>
          <p:cNvPicPr>
            <a:picLocks noChangeAspect="1" noChangeArrowheads="1"/>
          </p:cNvPicPr>
          <p:nvPr/>
        </p:nvPicPr>
        <p:blipFill>
          <a:blip r:embed="rId9"/>
          <a:srcRect l="12285" t="6300" r="41924" b="26921"/>
          <a:stretch>
            <a:fillRect/>
          </a:stretch>
        </p:blipFill>
        <p:spPr bwMode="auto">
          <a:xfrm>
            <a:off x="3271838" y="981075"/>
            <a:ext cx="3028950" cy="33115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18" name="Přímá spojovací šipka 17"/>
          <p:cNvCxnSpPr/>
          <p:nvPr/>
        </p:nvCxnSpPr>
        <p:spPr>
          <a:xfrm flipH="1">
            <a:off x="4427538" y="1700213"/>
            <a:ext cx="73025" cy="64928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 flipV="1">
            <a:off x="2627313" y="2636838"/>
            <a:ext cx="73025" cy="6477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obratlovci prednasky\pevci foto\břehule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77" b="11284"/>
          <a:stretch/>
        </p:blipFill>
        <p:spPr bwMode="auto">
          <a:xfrm>
            <a:off x="6512746" y="3031670"/>
            <a:ext cx="2441575" cy="1257300"/>
          </a:xfrm>
          <a:prstGeom prst="rect">
            <a:avLst/>
          </a:prstGeom>
          <a:noFill/>
          <a:ln w="5715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 descr="C:\Users\Zuza\Desktop\učení\zoologie obr\Avifauna_ČR_byZuza\obrázky k pěvcům\Penice vlasska.jpg"/>
          <p:cNvPicPr>
            <a:picLocks noChangeAspect="1" noChangeArrowheads="1"/>
          </p:cNvPicPr>
          <p:nvPr/>
        </p:nvPicPr>
        <p:blipFill>
          <a:blip r:embed="rId3"/>
          <a:srcRect l="33633" t="11658" r="8005" b="26610"/>
          <a:stretch>
            <a:fillRect/>
          </a:stretch>
        </p:blipFill>
        <p:spPr bwMode="auto">
          <a:xfrm>
            <a:off x="250825" y="908050"/>
            <a:ext cx="4557713" cy="321151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6323" name="TextovéPole 9"/>
          <p:cNvSpPr txBox="1">
            <a:spLocks noChangeArrowheads="1"/>
          </p:cNvSpPr>
          <p:nvPr/>
        </p:nvSpPr>
        <p:spPr bwMode="auto">
          <a:xfrm>
            <a:off x="323850" y="4221163"/>
            <a:ext cx="41402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Pěnice vlašská</a:t>
            </a:r>
            <a:r>
              <a:rPr lang="cs-CZ" i="1"/>
              <a:t> (Sylvia nisoria)</a:t>
            </a:r>
          </a:p>
        </p:txBody>
      </p:sp>
      <p:sp>
        <p:nvSpPr>
          <p:cNvPr id="56324" name="Rectangle 2"/>
          <p:cNvSpPr txBox="1">
            <a:spLocks noChangeArrowheads="1"/>
          </p:cNvSpPr>
          <p:nvPr/>
        </p:nvSpPr>
        <p:spPr bwMode="auto">
          <a:xfrm>
            <a:off x="-324544" y="165100"/>
            <a:ext cx="4675188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>
                <a:latin typeface="+mj-lt"/>
              </a:rPr>
              <a:t>Pěnicovití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Sylviidae</a:t>
            </a:r>
            <a:r>
              <a:rPr lang="cs-CZ" sz="2800" dirty="0">
                <a:latin typeface="+mj-lt"/>
              </a:rPr>
              <a:t>)</a:t>
            </a:r>
          </a:p>
        </p:txBody>
      </p:sp>
      <p:pic>
        <p:nvPicPr>
          <p:cNvPr id="53250" name="Picture 2" descr="http://www.nature.cz/fotoarchiv/nahledy/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1557338"/>
            <a:ext cx="3754438" cy="2814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2" name="Picture 4" descr="http://www.vojensko.cz/data/836%5b5%5d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95738" y="3933825"/>
            <a:ext cx="3671887" cy="2754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 descr="C:\Users\Zuza\Desktop\učení\zoologie obr\Avifauna_ČR_byZuza\obrázky k pěvcům\penice pokřovní.jpg"/>
          <p:cNvPicPr>
            <a:picLocks noChangeAspect="1" noChangeArrowheads="1"/>
          </p:cNvPicPr>
          <p:nvPr/>
        </p:nvPicPr>
        <p:blipFill>
          <a:blip r:embed="rId3"/>
          <a:srcRect l="4190" t="6345"/>
          <a:stretch>
            <a:fillRect/>
          </a:stretch>
        </p:blipFill>
        <p:spPr bwMode="auto">
          <a:xfrm>
            <a:off x="603022" y="476250"/>
            <a:ext cx="3681641" cy="249713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8370" name="Picture 3" descr="C:\Users\Zuza\Desktop\učení\zoologie obr\Avifauna_ČR_byZuza\obrázky k pěvcům\penice slavíková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1739" y="3789362"/>
            <a:ext cx="3992873" cy="26638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8371" name="TextovéPole 4"/>
          <p:cNvSpPr txBox="1">
            <a:spLocks noChangeArrowheads="1"/>
          </p:cNvSpPr>
          <p:nvPr/>
        </p:nvSpPr>
        <p:spPr bwMode="auto">
          <a:xfrm>
            <a:off x="726468" y="38100"/>
            <a:ext cx="43561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Pěnice pokřovní</a:t>
            </a:r>
            <a:r>
              <a:rPr lang="cs-CZ" i="1" dirty="0"/>
              <a:t> (Sylvia </a:t>
            </a:r>
            <a:r>
              <a:rPr lang="cs-CZ" i="1" dirty="0" err="1"/>
              <a:t>curruca</a:t>
            </a:r>
            <a:r>
              <a:rPr lang="cs-CZ" i="1" dirty="0"/>
              <a:t>)</a:t>
            </a:r>
          </a:p>
        </p:txBody>
      </p:sp>
      <p:sp>
        <p:nvSpPr>
          <p:cNvPr id="58372" name="TextovéPole 9"/>
          <p:cNvSpPr txBox="1">
            <a:spLocks noChangeArrowheads="1"/>
          </p:cNvSpPr>
          <p:nvPr/>
        </p:nvSpPr>
        <p:spPr bwMode="auto">
          <a:xfrm>
            <a:off x="5082568" y="3351212"/>
            <a:ext cx="35718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Pěnice slavíková</a:t>
            </a:r>
            <a:r>
              <a:rPr lang="cs-CZ" i="1" dirty="0"/>
              <a:t> (Sylvia </a:t>
            </a:r>
            <a:r>
              <a:rPr lang="cs-CZ" i="1" dirty="0" err="1"/>
              <a:t>borin</a:t>
            </a:r>
            <a:r>
              <a:rPr lang="cs-CZ" i="1" dirty="0"/>
              <a:t>)</a:t>
            </a:r>
          </a:p>
        </p:txBody>
      </p:sp>
      <p:pic>
        <p:nvPicPr>
          <p:cNvPr id="58373" name="Picture 3" descr="C:\Users\Zuza\Desktop\učení\zoologie obr\Avifauna_ČR_byZuza\obrázky k pěvcům\penice hnědokřídlá.jpg"/>
          <p:cNvPicPr>
            <a:picLocks noChangeAspect="1" noChangeArrowheads="1"/>
          </p:cNvPicPr>
          <p:nvPr/>
        </p:nvPicPr>
        <p:blipFill>
          <a:blip r:embed="rId5"/>
          <a:srcRect l="25163" t="10825" b="22058"/>
          <a:stretch>
            <a:fillRect/>
          </a:stretch>
        </p:blipFill>
        <p:spPr bwMode="auto">
          <a:xfrm>
            <a:off x="726468" y="3860800"/>
            <a:ext cx="3629632" cy="26638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8374" name="TextovéPole 4"/>
          <p:cNvSpPr txBox="1">
            <a:spLocks noChangeArrowheads="1"/>
          </p:cNvSpPr>
          <p:nvPr/>
        </p:nvSpPr>
        <p:spPr bwMode="auto">
          <a:xfrm>
            <a:off x="665411" y="3422650"/>
            <a:ext cx="47879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Pěnice hnědokřídlá</a:t>
            </a:r>
            <a:r>
              <a:rPr lang="cs-CZ" i="1" dirty="0"/>
              <a:t> (Sylvia </a:t>
            </a:r>
            <a:r>
              <a:rPr lang="cs-CZ" i="1" dirty="0" err="1"/>
              <a:t>communis</a:t>
            </a:r>
            <a:r>
              <a:rPr lang="cs-CZ" i="1" dirty="0"/>
              <a:t>)</a:t>
            </a:r>
          </a:p>
        </p:txBody>
      </p:sp>
      <p:pic>
        <p:nvPicPr>
          <p:cNvPr id="58375" name="Picture 2" descr="C:\Users\Zuza\Desktop\učení\zoologie obr\Avifauna_ČR_byZuza\obrázky k pěvcům\penice černohlavá.jpg"/>
          <p:cNvPicPr>
            <a:picLocks noChangeAspect="1" noChangeArrowheads="1"/>
          </p:cNvPicPr>
          <p:nvPr/>
        </p:nvPicPr>
        <p:blipFill>
          <a:blip r:embed="rId6"/>
          <a:srcRect l="19156" t="15956" b="4672"/>
          <a:stretch>
            <a:fillRect/>
          </a:stretch>
        </p:blipFill>
        <p:spPr bwMode="auto">
          <a:xfrm>
            <a:off x="5012661" y="438066"/>
            <a:ext cx="3905914" cy="263057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8376" name="TextovéPole 8"/>
          <p:cNvSpPr txBox="1">
            <a:spLocks noChangeArrowheads="1"/>
          </p:cNvSpPr>
          <p:nvPr/>
        </p:nvSpPr>
        <p:spPr bwMode="auto">
          <a:xfrm>
            <a:off x="5148064" y="30957"/>
            <a:ext cx="414020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Pěnice černohlavá</a:t>
            </a:r>
            <a:r>
              <a:rPr lang="cs-CZ" i="1" dirty="0"/>
              <a:t> (Sylvia </a:t>
            </a:r>
            <a:r>
              <a:rPr lang="cs-CZ" i="1" dirty="0" err="1"/>
              <a:t>atricapilla</a:t>
            </a:r>
            <a:r>
              <a:rPr lang="cs-CZ" i="1" dirty="0"/>
              <a:t>)</a:t>
            </a:r>
          </a:p>
        </p:txBody>
      </p:sp>
      <p:cxnSp>
        <p:nvCxnSpPr>
          <p:cNvPr id="12" name="Přímá spojovací šipka 11"/>
          <p:cNvCxnSpPr/>
          <p:nvPr/>
        </p:nvCxnSpPr>
        <p:spPr>
          <a:xfrm flipH="1">
            <a:off x="6934290" y="758031"/>
            <a:ext cx="792162" cy="1444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H="1">
            <a:off x="2699792" y="4672806"/>
            <a:ext cx="719138" cy="2873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411760" y="1484784"/>
            <a:ext cx="792163" cy="14446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6538208" y="4293096"/>
            <a:ext cx="792163" cy="1444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ovéPole 4">
            <a:extLst>
              <a:ext uri="{FF2B5EF4-FFF2-40B4-BE49-F238E27FC236}">
                <a16:creationId xmlns:a16="http://schemas.microsoft.com/office/drawing/2014/main" id="{076F1536-27F4-44E4-9EF9-CC64E8BC1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868" y="2990279"/>
            <a:ext cx="43561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i="1" dirty="0"/>
              <a:t>Křoviny polí, parků, okraje lesa</a:t>
            </a:r>
          </a:p>
        </p:txBody>
      </p:sp>
      <p:sp>
        <p:nvSpPr>
          <p:cNvPr id="16" name="TextovéPole 4">
            <a:extLst>
              <a:ext uri="{FF2B5EF4-FFF2-40B4-BE49-F238E27FC236}">
                <a16:creationId xmlns:a16="http://schemas.microsoft.com/office/drawing/2014/main" id="{6C8AC58F-4D48-4666-A3FD-516E86AAD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873" y="6512122"/>
            <a:ext cx="43561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i="1" dirty="0"/>
              <a:t>Křoviny otevřené krajiny, ne v lese</a:t>
            </a:r>
          </a:p>
        </p:txBody>
      </p:sp>
      <p:sp>
        <p:nvSpPr>
          <p:cNvPr id="17" name="TextovéPole 4">
            <a:extLst>
              <a:ext uri="{FF2B5EF4-FFF2-40B4-BE49-F238E27FC236}">
                <a16:creationId xmlns:a16="http://schemas.microsoft.com/office/drawing/2014/main" id="{8793F5C5-82C2-4E20-81E7-201DEBF18C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0005" y="3101891"/>
            <a:ext cx="43561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i="1" dirty="0"/>
              <a:t>Les, les s křovinami</a:t>
            </a:r>
          </a:p>
        </p:txBody>
      </p:sp>
      <p:sp>
        <p:nvSpPr>
          <p:cNvPr id="19" name="TextovéPole 4">
            <a:extLst>
              <a:ext uri="{FF2B5EF4-FFF2-40B4-BE49-F238E27FC236}">
                <a16:creationId xmlns:a16="http://schemas.microsoft.com/office/drawing/2014/main" id="{1074ADC3-F9D2-4603-8760-7365FD7B51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1973" y="6443924"/>
            <a:ext cx="435610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i="1" dirty="0"/>
              <a:t>Listnaté lesy s podrostem křovin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extovéPole 10"/>
          <p:cNvSpPr txBox="1">
            <a:spLocks noChangeArrowheads="1"/>
          </p:cNvSpPr>
          <p:nvPr/>
        </p:nvSpPr>
        <p:spPr bwMode="auto">
          <a:xfrm>
            <a:off x="4797651" y="6445250"/>
            <a:ext cx="411162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/>
              <a:t>Cvrčilka</a:t>
            </a:r>
            <a:r>
              <a:rPr lang="cs-CZ" b="1" dirty="0"/>
              <a:t> říční</a:t>
            </a:r>
            <a:r>
              <a:rPr lang="cs-CZ" i="1" dirty="0"/>
              <a:t> (</a:t>
            </a:r>
            <a:r>
              <a:rPr lang="cs-CZ" i="1" dirty="0" err="1"/>
              <a:t>Locustella</a:t>
            </a:r>
            <a:r>
              <a:rPr lang="cs-CZ" i="1" dirty="0"/>
              <a:t> </a:t>
            </a:r>
            <a:r>
              <a:rPr lang="cs-CZ" i="1" dirty="0" err="1"/>
              <a:t>fluviatilis</a:t>
            </a:r>
            <a:r>
              <a:rPr lang="cs-CZ" i="1" dirty="0"/>
              <a:t>)</a:t>
            </a:r>
          </a:p>
        </p:txBody>
      </p:sp>
      <p:pic>
        <p:nvPicPr>
          <p:cNvPr id="59394" name="Picture 2" descr="C:\Users\Zuza\Desktop\učení\zoologie obr\Avifauna_ČR_byZuza\obrázky k pěvcům\cvrčilka zelená.jpg"/>
          <p:cNvPicPr>
            <a:picLocks noChangeAspect="1" noChangeArrowheads="1"/>
          </p:cNvPicPr>
          <p:nvPr/>
        </p:nvPicPr>
        <p:blipFill>
          <a:blip r:embed="rId3"/>
          <a:srcRect t="6227" r="12695" b="11227"/>
          <a:stretch>
            <a:fillRect/>
          </a:stretch>
        </p:blipFill>
        <p:spPr bwMode="auto">
          <a:xfrm>
            <a:off x="165195" y="538343"/>
            <a:ext cx="3964305" cy="249949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9395" name="TextovéPole 4"/>
          <p:cNvSpPr txBox="1">
            <a:spLocks noChangeArrowheads="1"/>
          </p:cNvSpPr>
          <p:nvPr/>
        </p:nvSpPr>
        <p:spPr bwMode="auto">
          <a:xfrm>
            <a:off x="179388" y="3062288"/>
            <a:ext cx="431958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 err="1"/>
              <a:t>Cvrčilka</a:t>
            </a:r>
            <a:r>
              <a:rPr lang="cs-CZ" b="1" dirty="0"/>
              <a:t> zelená</a:t>
            </a:r>
            <a:r>
              <a:rPr lang="cs-CZ" i="1" dirty="0"/>
              <a:t> (</a:t>
            </a:r>
            <a:r>
              <a:rPr lang="cs-CZ" i="1" dirty="0" err="1"/>
              <a:t>Locustella</a:t>
            </a:r>
            <a:r>
              <a:rPr lang="cs-CZ" i="1" dirty="0"/>
              <a:t> </a:t>
            </a:r>
            <a:r>
              <a:rPr lang="cs-CZ" i="1" dirty="0" err="1"/>
              <a:t>naevia</a:t>
            </a:r>
            <a:r>
              <a:rPr lang="cs-CZ" i="1" dirty="0"/>
              <a:t>)</a:t>
            </a:r>
          </a:p>
        </p:txBody>
      </p:sp>
      <p:sp>
        <p:nvSpPr>
          <p:cNvPr id="59396" name="Rectangle 16"/>
          <p:cNvSpPr>
            <a:spLocks noChangeArrowheads="1"/>
          </p:cNvSpPr>
          <p:nvPr/>
        </p:nvSpPr>
        <p:spPr bwMode="auto">
          <a:xfrm>
            <a:off x="4337666" y="1998040"/>
            <a:ext cx="2232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vlhké louky, vrby</a:t>
            </a:r>
          </a:p>
        </p:txBody>
      </p:sp>
      <p:pic>
        <p:nvPicPr>
          <p:cNvPr id="59397" name="Picture 2" descr="Pěvci - Cvrčilka říční (Locustella fluviatilis)"/>
          <p:cNvPicPr>
            <a:picLocks noChangeAspect="1" noChangeArrowheads="1"/>
          </p:cNvPicPr>
          <p:nvPr/>
        </p:nvPicPr>
        <p:blipFill>
          <a:blip r:embed="rId4"/>
          <a:srcRect l="12083" t="14903" r="5624" b="8836"/>
          <a:stretch>
            <a:fillRect/>
          </a:stretch>
        </p:blipFill>
        <p:spPr bwMode="auto">
          <a:xfrm>
            <a:off x="4890157" y="3709314"/>
            <a:ext cx="3762375" cy="26431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8" name="Přímá spojovací šipka 7"/>
          <p:cNvCxnSpPr/>
          <p:nvPr/>
        </p:nvCxnSpPr>
        <p:spPr>
          <a:xfrm>
            <a:off x="1831152" y="774891"/>
            <a:ext cx="576263" cy="5032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4890157" y="4508500"/>
            <a:ext cx="576262" cy="3587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400" name="Picture 3" descr="Pěvci - Cvrčilka slavíková (Locustella luscinioides)"/>
          <p:cNvPicPr>
            <a:picLocks noChangeAspect="1" noChangeArrowheads="1"/>
          </p:cNvPicPr>
          <p:nvPr/>
        </p:nvPicPr>
        <p:blipFill>
          <a:blip r:embed="rId5"/>
          <a:srcRect l="4488" t="7503" r="17610" b="10513"/>
          <a:stretch>
            <a:fillRect/>
          </a:stretch>
        </p:blipFill>
        <p:spPr bwMode="auto">
          <a:xfrm>
            <a:off x="328614" y="3717032"/>
            <a:ext cx="3800886" cy="2680511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9401" name="Obdélník 12"/>
          <p:cNvSpPr>
            <a:spLocks noChangeArrowheads="1"/>
          </p:cNvSpPr>
          <p:nvPr/>
        </p:nvSpPr>
        <p:spPr bwMode="auto">
          <a:xfrm>
            <a:off x="141288" y="6443663"/>
            <a:ext cx="46466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altLang="cs-CZ" b="1"/>
              <a:t>Cvrčilka slavíková </a:t>
            </a:r>
            <a:r>
              <a:rPr lang="cs-CZ" altLang="cs-CZ"/>
              <a:t>(</a:t>
            </a:r>
            <a:r>
              <a:rPr lang="cs-CZ" altLang="cs-CZ" i="1"/>
              <a:t>Locustella luscinoides</a:t>
            </a:r>
            <a:r>
              <a:rPr lang="cs-CZ" altLang="cs-CZ"/>
              <a:t>)</a:t>
            </a: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3625196" y="4508500"/>
            <a:ext cx="503238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3625196" y="283560"/>
            <a:ext cx="5404950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Cvrčilkovití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Locustellidae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15" name="Rectangle 16">
            <a:extLst>
              <a:ext uri="{FF2B5EF4-FFF2-40B4-BE49-F238E27FC236}">
                <a16:creationId xmlns:a16="http://schemas.microsoft.com/office/drawing/2014/main" id="{8D9F5A1B-7825-42A0-A639-77361E1BB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8434" y="3268787"/>
            <a:ext cx="2232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rákos, ostřice</a:t>
            </a:r>
          </a:p>
        </p:txBody>
      </p:sp>
      <p:sp>
        <p:nvSpPr>
          <p:cNvPr id="16" name="Rectangle 16">
            <a:extLst>
              <a:ext uri="{FF2B5EF4-FFF2-40B4-BE49-F238E27FC236}">
                <a16:creationId xmlns:a16="http://schemas.microsoft.com/office/drawing/2014/main" id="{DB7880E6-C381-476C-B7E0-B6588C8BBD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2320" y="3023274"/>
            <a:ext cx="22321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lužní lesy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14D692-8399-4A59-969F-B65667069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7103" y="846423"/>
            <a:ext cx="223217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Subsaharská Afrika</a:t>
            </a:r>
          </a:p>
          <a:p>
            <a:pPr>
              <a:spcBef>
                <a:spcPct val="50000"/>
              </a:spcBef>
            </a:pPr>
            <a:r>
              <a:rPr lang="cs-CZ" dirty="0"/>
              <a:t>Hmyzožravci 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biolib.cz/IMG/GAL/2476.jpg"/>
          <p:cNvPicPr>
            <a:picLocks noChangeAspect="1" noChangeArrowheads="1"/>
          </p:cNvPicPr>
          <p:nvPr/>
        </p:nvPicPr>
        <p:blipFill>
          <a:blip r:embed="rId3"/>
          <a:srcRect b="5158"/>
          <a:stretch>
            <a:fillRect/>
          </a:stretch>
        </p:blipFill>
        <p:spPr bwMode="auto">
          <a:xfrm>
            <a:off x="3267201" y="2275681"/>
            <a:ext cx="2959100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17" name="Picture 5" descr="C:\Users\Zuza\Desktop\učení\zoologie obr\Avifauna_ČR_byZuza\obrázky k pěvcům\rakosnik obecný.jpg"/>
          <p:cNvPicPr>
            <a:picLocks noChangeAspect="1" noChangeArrowheads="1"/>
          </p:cNvPicPr>
          <p:nvPr/>
        </p:nvPicPr>
        <p:blipFill>
          <a:blip r:embed="rId4"/>
          <a:srcRect l="34239" t="22507" r="2" b="7635"/>
          <a:stretch>
            <a:fillRect/>
          </a:stretch>
        </p:blipFill>
        <p:spPr bwMode="auto">
          <a:xfrm>
            <a:off x="5940152" y="4408487"/>
            <a:ext cx="3384550" cy="239871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0418" name="Picture 6" descr="C:\Users\Zuza\Desktop\učení\zoologie obr\Avifauna_ČR_byZuza\obrázky k pěvcům\rakosnik zpěvný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3546" y="1125538"/>
            <a:ext cx="3276600" cy="21590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0419" name="TextovéPole 12"/>
          <p:cNvSpPr txBox="1">
            <a:spLocks noChangeArrowheads="1"/>
          </p:cNvSpPr>
          <p:nvPr/>
        </p:nvSpPr>
        <p:spPr bwMode="auto">
          <a:xfrm>
            <a:off x="6226301" y="3429000"/>
            <a:ext cx="277177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Rákosník zpěvný</a:t>
            </a:r>
            <a:r>
              <a:rPr lang="cs-CZ" i="1" dirty="0"/>
              <a:t> </a:t>
            </a:r>
          </a:p>
          <a:p>
            <a:r>
              <a:rPr lang="cs-CZ" i="1" dirty="0"/>
              <a:t>(</a:t>
            </a:r>
            <a:r>
              <a:rPr lang="cs-CZ" i="1" dirty="0" err="1"/>
              <a:t>Acrocephalus</a:t>
            </a:r>
            <a:r>
              <a:rPr lang="cs-CZ" i="1" dirty="0"/>
              <a:t> </a:t>
            </a:r>
            <a:r>
              <a:rPr lang="cs-CZ" i="1" dirty="0" err="1"/>
              <a:t>palustris</a:t>
            </a:r>
            <a:r>
              <a:rPr lang="cs-CZ" i="1" dirty="0"/>
              <a:t>)</a:t>
            </a:r>
          </a:p>
        </p:txBody>
      </p:sp>
      <p:pic>
        <p:nvPicPr>
          <p:cNvPr id="60420" name="Picture 3" descr="C:\Users\Zuza\Desktop\učení\zoologie obr\Avifauna_ČR_byZuza\obrázky k pěvcům\rakosnik proužkovaný.jpg"/>
          <p:cNvPicPr>
            <a:picLocks noChangeAspect="1" noChangeArrowheads="1"/>
          </p:cNvPicPr>
          <p:nvPr/>
        </p:nvPicPr>
        <p:blipFill>
          <a:blip r:embed="rId6"/>
          <a:srcRect l="19466" t="4884" r="2696" b="12448"/>
          <a:stretch>
            <a:fillRect/>
          </a:stretch>
        </p:blipFill>
        <p:spPr bwMode="auto">
          <a:xfrm>
            <a:off x="179388" y="3933825"/>
            <a:ext cx="3097212" cy="219233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0421" name="Picture 4" descr="C:\Users\Zuza\Desktop\učení\zoologie obr\Avifauna_ČR_byZuza\obrázky k pěvcům\rakosnik velký.jpg"/>
          <p:cNvPicPr>
            <a:picLocks noChangeAspect="1" noChangeArrowheads="1"/>
          </p:cNvPicPr>
          <p:nvPr/>
        </p:nvPicPr>
        <p:blipFill>
          <a:blip r:embed="rId7"/>
          <a:srcRect l="26849" t="20486" r="4401" b="21924"/>
          <a:stretch>
            <a:fillRect/>
          </a:stretch>
        </p:blipFill>
        <p:spPr bwMode="auto">
          <a:xfrm>
            <a:off x="107950" y="44450"/>
            <a:ext cx="2951163" cy="32400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0422" name="TextovéPole 4"/>
          <p:cNvSpPr txBox="1">
            <a:spLocks noChangeArrowheads="1"/>
          </p:cNvSpPr>
          <p:nvPr/>
        </p:nvSpPr>
        <p:spPr bwMode="auto">
          <a:xfrm>
            <a:off x="0" y="6165850"/>
            <a:ext cx="5148263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Rákosník proužkovaný</a:t>
            </a:r>
            <a:r>
              <a:rPr lang="cs-CZ" i="1"/>
              <a:t> </a:t>
            </a:r>
          </a:p>
          <a:p>
            <a:r>
              <a:rPr lang="cs-CZ" i="1"/>
              <a:t>(Acrocephalus schoenobaenus)</a:t>
            </a:r>
          </a:p>
        </p:txBody>
      </p:sp>
      <p:sp>
        <p:nvSpPr>
          <p:cNvPr id="60423" name="TextovéPole 11"/>
          <p:cNvSpPr txBox="1">
            <a:spLocks noChangeArrowheads="1"/>
          </p:cNvSpPr>
          <p:nvPr/>
        </p:nvSpPr>
        <p:spPr bwMode="auto">
          <a:xfrm>
            <a:off x="68263" y="3284538"/>
            <a:ext cx="4503737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Rákosník velký</a:t>
            </a:r>
            <a:r>
              <a:rPr lang="cs-CZ" i="1"/>
              <a:t> </a:t>
            </a:r>
          </a:p>
          <a:p>
            <a:r>
              <a:rPr lang="cs-CZ" i="1"/>
              <a:t>(Acrocephalus  arundinaceus)</a:t>
            </a:r>
          </a:p>
        </p:txBody>
      </p:sp>
      <p:sp>
        <p:nvSpPr>
          <p:cNvPr id="60425" name="TextovéPole 6"/>
          <p:cNvSpPr txBox="1">
            <a:spLocks noChangeArrowheads="1"/>
          </p:cNvSpPr>
          <p:nvPr/>
        </p:nvSpPr>
        <p:spPr bwMode="auto">
          <a:xfrm>
            <a:off x="3471346" y="6126163"/>
            <a:ext cx="2906817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/>
              <a:t>Rákosník obecný</a:t>
            </a:r>
            <a:r>
              <a:rPr lang="cs-CZ" i="1" dirty="0"/>
              <a:t> </a:t>
            </a:r>
          </a:p>
          <a:p>
            <a:r>
              <a:rPr lang="cs-CZ" i="1" dirty="0"/>
              <a:t>(</a:t>
            </a:r>
            <a:r>
              <a:rPr lang="cs-CZ" i="1" dirty="0" err="1"/>
              <a:t>Acrocephalus</a:t>
            </a:r>
            <a:r>
              <a:rPr lang="cs-CZ" i="1" dirty="0"/>
              <a:t> </a:t>
            </a:r>
            <a:r>
              <a:rPr lang="cs-CZ" i="1" dirty="0" err="1"/>
              <a:t>scirpace</a:t>
            </a:r>
            <a:r>
              <a:rPr lang="cs-CZ" i="1" dirty="0" err="1">
                <a:solidFill>
                  <a:schemeClr val="bg1"/>
                </a:solidFill>
              </a:rPr>
              <a:t>us</a:t>
            </a:r>
            <a:r>
              <a:rPr lang="cs-CZ" i="1" dirty="0">
                <a:solidFill>
                  <a:schemeClr val="bg1"/>
                </a:solidFill>
              </a:rPr>
              <a:t>)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1403350" y="4149725"/>
            <a:ext cx="720725" cy="2159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2771801" y="283560"/>
            <a:ext cx="6258346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Rákosníkovití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Acrocephalidae</a:t>
            </a:r>
            <a:r>
              <a:rPr lang="cs-CZ" sz="2800" dirty="0">
                <a:latin typeface="+mj-lt"/>
              </a:rPr>
              <a:t>)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1" name="Picture 16"/>
          <p:cNvPicPr>
            <a:picLocks noChangeAspect="1" noChangeArrowheads="1"/>
          </p:cNvPicPr>
          <p:nvPr/>
        </p:nvPicPr>
        <p:blipFill>
          <a:blip r:embed="rId3"/>
          <a:srcRect l="4778" t="18709" r="20222" b="11501"/>
          <a:stretch>
            <a:fillRect/>
          </a:stretch>
        </p:blipFill>
        <p:spPr bwMode="auto">
          <a:xfrm>
            <a:off x="140507" y="3704160"/>
            <a:ext cx="3821960" cy="2371031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1442" name="Picture 13"/>
          <p:cNvPicPr>
            <a:picLocks noChangeAspect="1" noChangeArrowheads="1"/>
          </p:cNvPicPr>
          <p:nvPr/>
        </p:nvPicPr>
        <p:blipFill>
          <a:blip r:embed="rId4"/>
          <a:srcRect t="1796" b="3590"/>
          <a:stretch>
            <a:fillRect/>
          </a:stretch>
        </p:blipFill>
        <p:spPr bwMode="auto">
          <a:xfrm>
            <a:off x="144463" y="817646"/>
            <a:ext cx="3583653" cy="229454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1443" name="Picture 2" descr="boeksanger14_1117365568"/>
          <p:cNvPicPr>
            <a:picLocks noChangeAspect="1" noChangeArrowheads="1"/>
          </p:cNvPicPr>
          <p:nvPr/>
        </p:nvPicPr>
        <p:blipFill>
          <a:blip r:embed="rId5"/>
          <a:srcRect l="22569" t="23877" b="10361"/>
          <a:stretch>
            <a:fillRect/>
          </a:stretch>
        </p:blipFill>
        <p:spPr bwMode="auto">
          <a:xfrm>
            <a:off x="4764468" y="709886"/>
            <a:ext cx="4248150" cy="234791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1444" name="Text Box 7"/>
          <p:cNvSpPr txBox="1">
            <a:spLocks noChangeArrowheads="1"/>
          </p:cNvSpPr>
          <p:nvPr/>
        </p:nvSpPr>
        <p:spPr bwMode="auto">
          <a:xfrm>
            <a:off x="34925" y="3206303"/>
            <a:ext cx="46085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dirty="0"/>
              <a:t>Budníček menší</a:t>
            </a:r>
            <a:r>
              <a:rPr lang="cs-CZ" altLang="cs-CZ" i="1" dirty="0"/>
              <a:t> (</a:t>
            </a:r>
            <a:r>
              <a:rPr lang="cs-CZ" altLang="cs-CZ" i="1" dirty="0" err="1"/>
              <a:t>Phylloscopus</a:t>
            </a:r>
            <a:r>
              <a:rPr lang="cs-CZ" altLang="cs-CZ" i="1" dirty="0"/>
              <a:t> </a:t>
            </a:r>
            <a:r>
              <a:rPr lang="cs-CZ" altLang="cs-CZ" i="1" dirty="0" err="1"/>
              <a:t>collybita</a:t>
            </a:r>
            <a:r>
              <a:rPr lang="cs-CZ" altLang="cs-CZ" i="1" dirty="0"/>
              <a:t>)</a:t>
            </a:r>
          </a:p>
        </p:txBody>
      </p:sp>
      <p:sp>
        <p:nvSpPr>
          <p:cNvPr id="61445" name="Text Box 9"/>
          <p:cNvSpPr txBox="1">
            <a:spLocks noChangeArrowheads="1"/>
          </p:cNvSpPr>
          <p:nvPr/>
        </p:nvSpPr>
        <p:spPr bwMode="auto">
          <a:xfrm>
            <a:off x="107388" y="6084395"/>
            <a:ext cx="42862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dirty="0"/>
              <a:t>Budníček větší</a:t>
            </a:r>
            <a:r>
              <a:rPr lang="cs-CZ" altLang="cs-CZ" i="1" dirty="0"/>
              <a:t> (</a:t>
            </a:r>
            <a:r>
              <a:rPr lang="cs-CZ" altLang="cs-CZ" i="1" dirty="0" err="1"/>
              <a:t>Phylloscopus</a:t>
            </a:r>
            <a:r>
              <a:rPr lang="cs-CZ" altLang="cs-CZ" i="1" dirty="0"/>
              <a:t> </a:t>
            </a:r>
            <a:r>
              <a:rPr lang="cs-CZ" altLang="cs-CZ" i="1" dirty="0" err="1"/>
              <a:t>trochilus</a:t>
            </a:r>
            <a:r>
              <a:rPr lang="cs-CZ" altLang="cs-CZ" i="1" dirty="0"/>
              <a:t>)</a:t>
            </a:r>
          </a:p>
        </p:txBody>
      </p:sp>
      <p:sp>
        <p:nvSpPr>
          <p:cNvPr id="61446" name="Text Box 10"/>
          <p:cNvSpPr txBox="1">
            <a:spLocks noChangeArrowheads="1"/>
          </p:cNvSpPr>
          <p:nvPr/>
        </p:nvSpPr>
        <p:spPr bwMode="auto">
          <a:xfrm>
            <a:off x="4760579" y="3140968"/>
            <a:ext cx="424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altLang="cs-CZ" b="1" dirty="0"/>
              <a:t>Budníček lesní</a:t>
            </a:r>
            <a:r>
              <a:rPr lang="cs-CZ" altLang="cs-CZ" i="1" dirty="0"/>
              <a:t> (</a:t>
            </a:r>
            <a:r>
              <a:rPr lang="cs-CZ" altLang="cs-CZ" i="1" dirty="0" err="1"/>
              <a:t>Phylloscopus</a:t>
            </a:r>
            <a:r>
              <a:rPr lang="cs-CZ" altLang="cs-CZ" i="1" dirty="0"/>
              <a:t> </a:t>
            </a:r>
            <a:r>
              <a:rPr lang="cs-CZ" altLang="cs-CZ" i="1" dirty="0" err="1"/>
              <a:t>sibilatrix</a:t>
            </a:r>
            <a:r>
              <a:rPr lang="cs-CZ" altLang="cs-CZ" i="1" dirty="0"/>
              <a:t>)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160122" y="80873"/>
            <a:ext cx="6042323" cy="7429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Budníčkovití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Phylloscopidae</a:t>
            </a:r>
            <a:r>
              <a:rPr lang="cs-CZ" sz="2800" dirty="0">
                <a:latin typeface="+mj-lt"/>
              </a:rPr>
              <a:t>)</a:t>
            </a:r>
          </a:p>
        </p:txBody>
      </p:sp>
      <p:pic>
        <p:nvPicPr>
          <p:cNvPr id="5122" name="Picture 2" descr="H:\obratlovci prednasky\pevci foto\budnicek zeleny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6" r="27079" b="22353"/>
          <a:stretch/>
        </p:blipFill>
        <p:spPr bwMode="auto">
          <a:xfrm>
            <a:off x="4643438" y="3704160"/>
            <a:ext cx="4249042" cy="2641302"/>
          </a:xfrm>
          <a:prstGeom prst="rect">
            <a:avLst/>
          </a:prstGeom>
          <a:noFill/>
          <a:ln w="5715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4283969" y="6444758"/>
            <a:ext cx="4893324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altLang="cs-CZ" b="1" dirty="0"/>
              <a:t>Budníček zelený </a:t>
            </a:r>
            <a:r>
              <a:rPr lang="cs-CZ" altLang="cs-CZ" i="1" dirty="0"/>
              <a:t>(</a:t>
            </a:r>
            <a:r>
              <a:rPr lang="cs-CZ" altLang="cs-CZ" i="1" dirty="0" err="1"/>
              <a:t>Phylloscopus</a:t>
            </a:r>
            <a:r>
              <a:rPr lang="cs-CZ" altLang="cs-CZ" i="1" dirty="0"/>
              <a:t> </a:t>
            </a:r>
            <a:r>
              <a:rPr lang="cs-CZ" altLang="cs-CZ" i="1" dirty="0" err="1"/>
              <a:t>trochiloides</a:t>
            </a:r>
            <a:r>
              <a:rPr lang="cs-CZ" altLang="cs-CZ" i="1" dirty="0"/>
              <a:t>)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Zuza\Desktop\učení\zoologie obr\Avifauna_ČR_byZuza\obrázky k pěvcům\mlynarik-dlouhoocasy.jpg"/>
          <p:cNvPicPr>
            <a:picLocks noChangeAspect="1" noChangeArrowheads="1"/>
          </p:cNvPicPr>
          <p:nvPr/>
        </p:nvPicPr>
        <p:blipFill>
          <a:blip r:embed="rId3"/>
          <a:srcRect l="5016" t="8156" r="21181" b="23962"/>
          <a:stretch>
            <a:fillRect/>
          </a:stretch>
        </p:blipFill>
        <p:spPr bwMode="auto">
          <a:xfrm>
            <a:off x="719138" y="1844824"/>
            <a:ext cx="4140200" cy="28702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4" name="TextovéPole 5"/>
          <p:cNvSpPr txBox="1">
            <a:spLocks noChangeArrowheads="1"/>
          </p:cNvSpPr>
          <p:nvPr/>
        </p:nvSpPr>
        <p:spPr bwMode="auto">
          <a:xfrm>
            <a:off x="395561" y="4854576"/>
            <a:ext cx="5148262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Mlynařík dlouhoocasý</a:t>
            </a:r>
            <a:r>
              <a:rPr lang="cs-CZ" i="1" dirty="0"/>
              <a:t> (</a:t>
            </a:r>
            <a:r>
              <a:rPr lang="cs-CZ" i="1" dirty="0" err="1"/>
              <a:t>Aegithalos</a:t>
            </a:r>
            <a:r>
              <a:rPr lang="cs-CZ" i="1" dirty="0"/>
              <a:t> </a:t>
            </a:r>
            <a:r>
              <a:rPr lang="cs-CZ" i="1" dirty="0" err="1"/>
              <a:t>caudatus</a:t>
            </a:r>
            <a:r>
              <a:rPr lang="cs-CZ" i="1" dirty="0"/>
              <a:t>) 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79512" y="332656"/>
            <a:ext cx="6480720" cy="5040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Mlynaříkovití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Aeghitalidae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883568" y="5222876"/>
            <a:ext cx="284321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stálý</a:t>
            </a:r>
          </a:p>
          <a:p>
            <a:pPr>
              <a:spcBef>
                <a:spcPct val="50000"/>
              </a:spcBef>
            </a:pPr>
            <a:r>
              <a:rPr lang="cs-CZ" dirty="0"/>
              <a:t>- rodinná hejna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 (mšice)</a:t>
            </a:r>
          </a:p>
        </p:txBody>
      </p:sp>
      <p:pic>
        <p:nvPicPr>
          <p:cNvPr id="1026" name="Picture 2" descr="Image result for mlynarik dlouhoocasy krmitko&quot;">
            <a:extLst>
              <a:ext uri="{FF2B5EF4-FFF2-40B4-BE49-F238E27FC236}">
                <a16:creationId xmlns:a16="http://schemas.microsoft.com/office/drawing/2014/main" id="{24BBC5DC-0600-454C-B730-3CE6909B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36" y="1140403"/>
            <a:ext cx="3896199" cy="287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mlynarik dlouhoocasy&quot;">
            <a:extLst>
              <a:ext uri="{FF2B5EF4-FFF2-40B4-BE49-F238E27FC236}">
                <a16:creationId xmlns:a16="http://schemas.microsoft.com/office/drawing/2014/main" id="{BC9C0AC4-310A-4631-93B4-EE2B9C1D1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27" y="3490913"/>
            <a:ext cx="3095625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0309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Zuza\Desktop\učení\zoologie obr\Avifauna_ČR_byZuza\obrázky k pěvcům\sýkora modřinka.jpg"/>
          <p:cNvPicPr>
            <a:picLocks noChangeAspect="1" noChangeArrowheads="1"/>
          </p:cNvPicPr>
          <p:nvPr/>
        </p:nvPicPr>
        <p:blipFill>
          <a:blip r:embed="rId3"/>
          <a:srcRect l="5869" t="2136" b="5203"/>
          <a:stretch>
            <a:fillRect/>
          </a:stretch>
        </p:blipFill>
        <p:spPr bwMode="auto">
          <a:xfrm>
            <a:off x="4356100" y="3357563"/>
            <a:ext cx="4608513" cy="30241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4515" name="Picture 4" descr="C:\Users\Zuza\Desktop\učení\zoologie obr\Avifauna_ČR_byZuza\obrázky k pěvcům\Parus major bolshaya-sinica (1).jpg"/>
          <p:cNvPicPr>
            <a:picLocks noChangeAspect="1" noChangeArrowheads="1"/>
          </p:cNvPicPr>
          <p:nvPr/>
        </p:nvPicPr>
        <p:blipFill>
          <a:blip r:embed="rId4"/>
          <a:srcRect l="14233" b="8826"/>
          <a:stretch>
            <a:fillRect/>
          </a:stretch>
        </p:blipFill>
        <p:spPr bwMode="auto">
          <a:xfrm>
            <a:off x="138113" y="165100"/>
            <a:ext cx="4217987" cy="297656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4516" name="TextovéPole 4"/>
          <p:cNvSpPr txBox="1">
            <a:spLocks noChangeArrowheads="1"/>
          </p:cNvSpPr>
          <p:nvPr/>
        </p:nvSpPr>
        <p:spPr bwMode="auto">
          <a:xfrm>
            <a:off x="107950" y="3206750"/>
            <a:ext cx="41973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Sýkora koňadra</a:t>
            </a:r>
            <a:r>
              <a:rPr lang="cs-CZ" i="1"/>
              <a:t> (Parus major)</a:t>
            </a:r>
          </a:p>
        </p:txBody>
      </p:sp>
      <p:sp>
        <p:nvSpPr>
          <p:cNvPr id="64517" name="TextovéPole 9"/>
          <p:cNvSpPr txBox="1">
            <a:spLocks noChangeArrowheads="1"/>
          </p:cNvSpPr>
          <p:nvPr/>
        </p:nvSpPr>
        <p:spPr bwMode="auto">
          <a:xfrm>
            <a:off x="4241800" y="6419850"/>
            <a:ext cx="49022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Sýkora modřinka</a:t>
            </a:r>
            <a:r>
              <a:rPr lang="cs-CZ" i="1"/>
              <a:t> (Cyanistes caeruleus)</a:t>
            </a:r>
          </a:p>
        </p:txBody>
      </p:sp>
      <p:sp>
        <p:nvSpPr>
          <p:cNvPr id="64518" name="Rectangle 2"/>
          <p:cNvSpPr txBox="1">
            <a:spLocks noChangeArrowheads="1"/>
          </p:cNvSpPr>
          <p:nvPr/>
        </p:nvSpPr>
        <p:spPr bwMode="auto">
          <a:xfrm>
            <a:off x="2992438" y="188913"/>
            <a:ext cx="7772400" cy="8858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>
                <a:latin typeface="+mj-lt"/>
              </a:rPr>
              <a:t>Sýkorovití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Paridae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64519" name="Rectangle 14"/>
          <p:cNvSpPr>
            <a:spLocks noChangeArrowheads="1"/>
          </p:cNvSpPr>
          <p:nvPr/>
        </p:nvSpPr>
        <p:spPr bwMode="auto">
          <a:xfrm>
            <a:off x="395288" y="4076700"/>
            <a:ext cx="4572000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všude</a:t>
            </a:r>
          </a:p>
          <a:p>
            <a:pPr>
              <a:spcBef>
                <a:spcPct val="50000"/>
              </a:spcBef>
            </a:pPr>
            <a:r>
              <a:rPr lang="cs-CZ" dirty="0"/>
              <a:t>- potulné</a:t>
            </a:r>
          </a:p>
          <a:p>
            <a:pPr>
              <a:spcBef>
                <a:spcPct val="50000"/>
              </a:spcBef>
            </a:pPr>
            <a:r>
              <a:rPr lang="cs-CZ" dirty="0"/>
              <a:t>- dutiny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hmyz, semena, plody a nejen to…</a:t>
            </a:r>
          </a:p>
          <a:p>
            <a:pPr>
              <a:spcBef>
                <a:spcPct val="50000"/>
              </a:spcBef>
            </a:pPr>
            <a:r>
              <a:rPr lang="cs-CZ" sz="1400" dirty="0"/>
              <a:t>https://www.youtube.com/watch?v=4igkGoBFd_M</a:t>
            </a:r>
          </a:p>
          <a:p>
            <a:pPr>
              <a:spcBef>
                <a:spcPct val="50000"/>
              </a:spcBef>
            </a:pPr>
            <a:endParaRPr lang="cs-CZ" dirty="0"/>
          </a:p>
        </p:txBody>
      </p:sp>
      <p:pic>
        <p:nvPicPr>
          <p:cNvPr id="44034" name="Picture 2" descr="https://upload.wikimedia.org/wikipedia/commons/8/86/GreatTit00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1052513"/>
            <a:ext cx="3095625" cy="198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VÃ½sledek obrÃ¡zku pro parus major milk bottle">
            <a:extLst>
              <a:ext uri="{FF2B5EF4-FFF2-40B4-BE49-F238E27FC236}">
                <a16:creationId xmlns:a16="http://schemas.microsoft.com/office/drawing/2014/main" id="{61623CC9-66D5-4218-80CF-CD96F8BFB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674" y="1052736"/>
            <a:ext cx="2080838" cy="203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ýsledek obrázku pro great tit vs mouse">
            <a:extLst>
              <a:ext uri="{FF2B5EF4-FFF2-40B4-BE49-F238E27FC236}">
                <a16:creationId xmlns:a16="http://schemas.microsoft.com/office/drawing/2014/main" id="{2BA9A697-5CBC-4D6F-B77A-D01AA889D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505" y="1051947"/>
            <a:ext cx="3131840" cy="203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50" y="2205038"/>
            <a:ext cx="3200400" cy="1362075"/>
          </a:xfrm>
        </p:spPr>
        <p:txBody>
          <a:bodyPr/>
          <a:lstStyle/>
          <a:p>
            <a:pPr algn="ctr">
              <a:defRPr/>
            </a:pPr>
            <a:r>
              <a:rPr lang="cs-CZ" sz="5400" dirty="0"/>
              <a:t>Corvida</a:t>
            </a:r>
            <a:endParaRPr lang="en-US" sz="5400" dirty="0"/>
          </a:p>
        </p:txBody>
      </p:sp>
      <p:pic>
        <p:nvPicPr>
          <p:cNvPr id="20482" name="Picture 5" descr="http://2.bp.blogspot.com/-_xy8vTXI6HU/Trarzhj8VaI/AAAAAAAABho/6TMkb-KIq8k/s1600/Passerine+phylogen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76250"/>
            <a:ext cx="5449888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4284663" y="2886075"/>
            <a:ext cx="4584700" cy="212725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4" descr="C:\Users\Zuza\Desktop\učení\zoologie obr\Avifauna_ČR_byZuza\obrázky k pěvcům\coal tit 250912b.jpg"/>
          <p:cNvPicPr>
            <a:picLocks noChangeAspect="1" noChangeArrowheads="1"/>
          </p:cNvPicPr>
          <p:nvPr/>
        </p:nvPicPr>
        <p:blipFill>
          <a:blip r:embed="rId3"/>
          <a:srcRect l="16096" t="15627" r="6897"/>
          <a:stretch>
            <a:fillRect/>
          </a:stretch>
        </p:blipFill>
        <p:spPr bwMode="auto">
          <a:xfrm>
            <a:off x="82550" y="115888"/>
            <a:ext cx="4776788" cy="34925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6562" name="TextovéPole 3"/>
          <p:cNvSpPr txBox="1">
            <a:spLocks noChangeArrowheads="1"/>
          </p:cNvSpPr>
          <p:nvPr/>
        </p:nvSpPr>
        <p:spPr bwMode="auto">
          <a:xfrm>
            <a:off x="71438" y="3573463"/>
            <a:ext cx="392430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Sýkora uhelníček</a:t>
            </a:r>
            <a:r>
              <a:rPr lang="cs-CZ" i="1"/>
              <a:t> (Periparus ater)</a:t>
            </a:r>
          </a:p>
        </p:txBody>
      </p:sp>
      <p:pic>
        <p:nvPicPr>
          <p:cNvPr id="66563" name="Picture 3" descr="C:\Users\Zuza\Desktop\učení\zoologie obr\Avifauna_ČR_byZuza\obrázky k pěvcům\Sykora parukarka 9045.jpg"/>
          <p:cNvPicPr>
            <a:picLocks noChangeAspect="1" noChangeArrowheads="1"/>
          </p:cNvPicPr>
          <p:nvPr/>
        </p:nvPicPr>
        <p:blipFill>
          <a:blip r:embed="rId4"/>
          <a:srcRect l="18489" t="5223"/>
          <a:stretch>
            <a:fillRect/>
          </a:stretch>
        </p:blipFill>
        <p:spPr bwMode="auto">
          <a:xfrm>
            <a:off x="4979988" y="2997200"/>
            <a:ext cx="4129087" cy="319722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6564" name="TextovéPole 16"/>
          <p:cNvSpPr txBox="1">
            <a:spLocks noChangeArrowheads="1"/>
          </p:cNvSpPr>
          <p:nvPr/>
        </p:nvSpPr>
        <p:spPr bwMode="auto">
          <a:xfrm>
            <a:off x="4500563" y="6216650"/>
            <a:ext cx="4840287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Sýkora parukářka</a:t>
            </a:r>
            <a:r>
              <a:rPr lang="cs-CZ" i="1"/>
              <a:t> (Lophophanes cristatus)</a:t>
            </a:r>
          </a:p>
        </p:txBody>
      </p:sp>
      <p:sp>
        <p:nvSpPr>
          <p:cNvPr id="66565" name="Rectangle 10"/>
          <p:cNvSpPr>
            <a:spLocks noChangeArrowheads="1"/>
          </p:cNvSpPr>
          <p:nvPr/>
        </p:nvSpPr>
        <p:spPr bwMode="auto">
          <a:xfrm>
            <a:off x="5508625" y="765175"/>
            <a:ext cx="4572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jehličnaté lesy</a:t>
            </a:r>
          </a:p>
          <a:p>
            <a:pPr>
              <a:spcBef>
                <a:spcPct val="50000"/>
              </a:spcBef>
            </a:pPr>
            <a:r>
              <a:rPr lang="cs-CZ"/>
              <a:t>- hmyz</a:t>
            </a:r>
          </a:p>
          <a:p>
            <a:pPr>
              <a:spcBef>
                <a:spcPct val="50000"/>
              </a:spcBef>
            </a:pPr>
            <a:endParaRPr lang="cs-CZ"/>
          </a:p>
        </p:txBody>
      </p:sp>
      <p:cxnSp>
        <p:nvCxnSpPr>
          <p:cNvPr id="8" name="Přímá spojovací šipka 7"/>
          <p:cNvCxnSpPr/>
          <p:nvPr/>
        </p:nvCxnSpPr>
        <p:spPr>
          <a:xfrm>
            <a:off x="2124075" y="333375"/>
            <a:ext cx="503238" cy="5032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15" descr="parus-palustris-img_8945"/>
          <p:cNvPicPr>
            <a:picLocks noChangeAspect="1" noChangeArrowheads="1"/>
          </p:cNvPicPr>
          <p:nvPr/>
        </p:nvPicPr>
        <p:blipFill>
          <a:blip r:embed="rId3"/>
          <a:srcRect l="8261"/>
          <a:stretch>
            <a:fillRect/>
          </a:stretch>
        </p:blipFill>
        <p:spPr bwMode="auto">
          <a:xfrm>
            <a:off x="4643438" y="115888"/>
            <a:ext cx="4392612" cy="31908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8610" name="Picture 11" descr="150406"/>
          <p:cNvPicPr>
            <a:picLocks noChangeAspect="1" noChangeArrowheads="1"/>
          </p:cNvPicPr>
          <p:nvPr/>
        </p:nvPicPr>
        <p:blipFill>
          <a:blip r:embed="rId4"/>
          <a:srcRect l="10887" t="2075"/>
          <a:stretch>
            <a:fillRect/>
          </a:stretch>
        </p:blipFill>
        <p:spPr bwMode="auto">
          <a:xfrm>
            <a:off x="103189" y="115888"/>
            <a:ext cx="4396804" cy="321268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8611" name="TextovéPole 4"/>
          <p:cNvSpPr txBox="1">
            <a:spLocks noChangeArrowheads="1"/>
          </p:cNvSpPr>
          <p:nvPr/>
        </p:nvSpPr>
        <p:spPr bwMode="auto">
          <a:xfrm>
            <a:off x="4572000" y="3278188"/>
            <a:ext cx="41973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Sýkora babka</a:t>
            </a:r>
            <a:r>
              <a:rPr lang="cs-CZ" i="1"/>
              <a:t> (Poecile palustris)</a:t>
            </a:r>
          </a:p>
        </p:txBody>
      </p:sp>
      <p:sp>
        <p:nvSpPr>
          <p:cNvPr id="68612" name="TextovéPole 9"/>
          <p:cNvSpPr txBox="1">
            <a:spLocks noChangeArrowheads="1"/>
          </p:cNvSpPr>
          <p:nvPr/>
        </p:nvSpPr>
        <p:spPr bwMode="auto">
          <a:xfrm>
            <a:off x="34925" y="3284538"/>
            <a:ext cx="41973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Sýkora lužní</a:t>
            </a:r>
            <a:r>
              <a:rPr lang="cs-CZ" i="1"/>
              <a:t> (Poecile montanus)</a:t>
            </a:r>
          </a:p>
        </p:txBody>
      </p:sp>
      <p:sp>
        <p:nvSpPr>
          <p:cNvPr id="68613" name="Rectangle 16"/>
          <p:cNvSpPr>
            <a:spLocks noChangeArrowheads="1"/>
          </p:cNvSpPr>
          <p:nvPr/>
        </p:nvSpPr>
        <p:spPr bwMode="auto">
          <a:xfrm>
            <a:off x="250825" y="3789363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listnaté a smíšené lesy</a:t>
            </a:r>
          </a:p>
        </p:txBody>
      </p:sp>
      <p:pic>
        <p:nvPicPr>
          <p:cNvPr id="39938" name="Picture 2" descr="http://www.birdwatcher.cz/id_babka_luzk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3644900"/>
            <a:ext cx="4464050" cy="3086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2" descr="http://b.wz.cz/photo800600/j/jana-kadlecova-2011-12_xf_cz/105/sykora_uhelnicek_2.jpg">
            <a:extLst>
              <a:ext uri="{FF2B5EF4-FFF2-40B4-BE49-F238E27FC236}">
                <a16:creationId xmlns:a16="http://schemas.microsoft.com/office/drawing/2014/main" id="{726757D8-6274-4CBC-957D-86E1E668C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1631"/>
          <a:stretch>
            <a:fillRect/>
          </a:stretch>
        </p:blipFill>
        <p:spPr bwMode="auto">
          <a:xfrm>
            <a:off x="353757" y="4388536"/>
            <a:ext cx="2308845" cy="2079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Přímá spojovací šipka 7">
            <a:extLst>
              <a:ext uri="{FF2B5EF4-FFF2-40B4-BE49-F238E27FC236}">
                <a16:creationId xmlns:a16="http://schemas.microsoft.com/office/drawing/2014/main" id="{7A3F8060-858E-4030-B65D-357BC56795FE}"/>
              </a:ext>
            </a:extLst>
          </p:cNvPr>
          <p:cNvCxnSpPr/>
          <p:nvPr/>
        </p:nvCxnSpPr>
        <p:spPr>
          <a:xfrm>
            <a:off x="5364088" y="1193800"/>
            <a:ext cx="503238" cy="50323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60" name="Picture 2" descr="C:\Users\Zuza\Desktop\učení\zoologie obr\Avifauna_ČR_byZuza\obrázky k pěvcům\moudivláček.jpg"/>
          <p:cNvPicPr>
            <a:picLocks noChangeAspect="1" noChangeArrowheads="1"/>
          </p:cNvPicPr>
          <p:nvPr/>
        </p:nvPicPr>
        <p:blipFill>
          <a:blip r:embed="rId3"/>
          <a:srcRect l="12134" t="8601" r="20674" b="-757"/>
          <a:stretch>
            <a:fillRect/>
          </a:stretch>
        </p:blipFill>
        <p:spPr bwMode="auto">
          <a:xfrm>
            <a:off x="1620044" y="977900"/>
            <a:ext cx="3779837" cy="34575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0661" name="TextovéPole 4"/>
          <p:cNvSpPr txBox="1">
            <a:spLocks noChangeArrowheads="1"/>
          </p:cNvSpPr>
          <p:nvPr/>
        </p:nvSpPr>
        <p:spPr bwMode="auto">
          <a:xfrm>
            <a:off x="1331640" y="4571836"/>
            <a:ext cx="446432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/>
              <a:t>Moudivláček lužní</a:t>
            </a:r>
            <a:r>
              <a:rPr lang="cs-CZ" i="1" dirty="0"/>
              <a:t>  (</a:t>
            </a:r>
            <a:r>
              <a:rPr lang="cs-CZ" i="1" dirty="0" err="1"/>
              <a:t>Remiz</a:t>
            </a:r>
            <a:r>
              <a:rPr lang="cs-CZ" i="1" dirty="0"/>
              <a:t> </a:t>
            </a:r>
            <a:r>
              <a:rPr lang="cs-CZ" i="1" dirty="0" err="1"/>
              <a:t>pendulinus</a:t>
            </a:r>
            <a:r>
              <a:rPr lang="cs-CZ" i="1" dirty="0"/>
              <a:t>)</a:t>
            </a:r>
          </a:p>
        </p:txBody>
      </p:sp>
      <p:sp>
        <p:nvSpPr>
          <p:cNvPr id="70666" name="Rectangle 14"/>
          <p:cNvSpPr>
            <a:spLocks noChangeArrowheads="1"/>
          </p:cNvSpPr>
          <p:nvPr/>
        </p:nvSpPr>
        <p:spPr bwMode="auto">
          <a:xfrm>
            <a:off x="1331640" y="499485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lužní a rybniční oblasti</a:t>
            </a:r>
          </a:p>
          <a:p>
            <a:pPr>
              <a:spcBef>
                <a:spcPct val="50000"/>
              </a:spcBef>
            </a:pPr>
            <a:r>
              <a:rPr lang="cs-CZ" dirty="0"/>
              <a:t>- „hruškovité“ hnízdo na konci větví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</a:t>
            </a:r>
          </a:p>
        </p:txBody>
      </p:sp>
      <p:pic>
        <p:nvPicPr>
          <p:cNvPr id="55307" name="Picture 2" descr="http://www.ptacisvet.cz/Photos/stach_moudivlacek1_big.jpg"/>
          <p:cNvPicPr>
            <a:picLocks noChangeAspect="1" noChangeArrowheads="1"/>
          </p:cNvPicPr>
          <p:nvPr/>
        </p:nvPicPr>
        <p:blipFill>
          <a:blip r:embed="rId4"/>
          <a:srcRect l="29297" r="19141" b="9373"/>
          <a:stretch>
            <a:fillRect/>
          </a:stretch>
        </p:blipFill>
        <p:spPr bwMode="auto">
          <a:xfrm>
            <a:off x="5795963" y="2396550"/>
            <a:ext cx="2880320" cy="379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 txBox="1">
            <a:spLocks noChangeArrowheads="1"/>
          </p:cNvSpPr>
          <p:nvPr/>
        </p:nvSpPr>
        <p:spPr bwMode="auto">
          <a:xfrm>
            <a:off x="-504032" y="252954"/>
            <a:ext cx="6048375" cy="609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 err="1">
                <a:latin typeface="+mj-lt"/>
              </a:rPr>
              <a:t>Sýkořicovití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Panuridae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18435" name="TextovéPole 4"/>
          <p:cNvSpPr txBox="1">
            <a:spLocks noChangeArrowheads="1"/>
          </p:cNvSpPr>
          <p:nvPr/>
        </p:nvSpPr>
        <p:spPr bwMode="auto">
          <a:xfrm>
            <a:off x="323850" y="4149725"/>
            <a:ext cx="4392613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Sýkořice vousatá</a:t>
            </a:r>
            <a:r>
              <a:rPr lang="cs-CZ"/>
              <a:t> </a:t>
            </a:r>
          </a:p>
          <a:p>
            <a:r>
              <a:rPr lang="cs-CZ"/>
              <a:t>(</a:t>
            </a:r>
            <a:r>
              <a:rPr lang="cs-CZ" i="1"/>
              <a:t>Panurus biarmicus</a:t>
            </a:r>
            <a:r>
              <a:rPr lang="cs-CZ"/>
              <a:t>)</a:t>
            </a:r>
            <a:endParaRPr lang="cs-CZ" i="1"/>
          </a:p>
        </p:txBody>
      </p:sp>
      <p:sp>
        <p:nvSpPr>
          <p:cNvPr id="18436" name="Rectangle 11"/>
          <p:cNvSpPr>
            <a:spLocks noChangeArrowheads="1"/>
          </p:cNvSpPr>
          <p:nvPr/>
        </p:nvSpPr>
        <p:spPr bwMode="auto">
          <a:xfrm>
            <a:off x="1116013" y="4868863"/>
            <a:ext cx="6011862" cy="779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rákosí</a:t>
            </a:r>
          </a:p>
          <a:p>
            <a:pPr>
              <a:spcBef>
                <a:spcPct val="50000"/>
              </a:spcBef>
            </a:pPr>
            <a:r>
              <a:rPr lang="cs-CZ"/>
              <a:t>- hmyz</a:t>
            </a:r>
          </a:p>
        </p:txBody>
      </p:sp>
      <p:pic>
        <p:nvPicPr>
          <p:cNvPr id="18437" name="Picture 2" descr="http://www.biolib.cz/IMG/GAL/66557.jpg"/>
          <p:cNvPicPr>
            <a:picLocks noChangeAspect="1" noChangeArrowheads="1"/>
          </p:cNvPicPr>
          <p:nvPr/>
        </p:nvPicPr>
        <p:blipFill>
          <a:blip r:embed="rId3"/>
          <a:srcRect b="2325"/>
          <a:stretch>
            <a:fillRect/>
          </a:stretch>
        </p:blipFill>
        <p:spPr bwMode="auto">
          <a:xfrm>
            <a:off x="323850" y="1052513"/>
            <a:ext cx="4643438" cy="30241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9636" name="Picture 4" descr="http://cdn2.arkive.org/media/A7/A7619E72-338E-4934-8291-760DA969F9A5/Presentation.Large/Female-bearded-parrotbill-at-nest-feeding-chicks.jpg"/>
          <p:cNvPicPr>
            <a:picLocks noChangeAspect="1" noChangeArrowheads="1"/>
          </p:cNvPicPr>
          <p:nvPr/>
        </p:nvPicPr>
        <p:blipFill>
          <a:blip r:embed="rId4"/>
          <a:srcRect t="14131" b="6384"/>
          <a:stretch>
            <a:fillRect/>
          </a:stretch>
        </p:blipFill>
        <p:spPr bwMode="auto">
          <a:xfrm>
            <a:off x="4067175" y="4149725"/>
            <a:ext cx="4895850" cy="2560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8" name="Picture 6" descr="http://www.kulturologia.ru/files/u16342/Panurusbiarmicus1.jpeg"/>
          <p:cNvPicPr>
            <a:picLocks noChangeAspect="1" noChangeArrowheads="1"/>
          </p:cNvPicPr>
          <p:nvPr/>
        </p:nvPicPr>
        <p:blipFill>
          <a:blip r:embed="rId5"/>
          <a:srcRect t="1544" r="18807"/>
          <a:stretch>
            <a:fillRect/>
          </a:stretch>
        </p:blipFill>
        <p:spPr bwMode="auto">
          <a:xfrm>
            <a:off x="5219700" y="981075"/>
            <a:ext cx="3748088" cy="3084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" y="2205038"/>
            <a:ext cx="3384550" cy="1728787"/>
          </a:xfrm>
        </p:spPr>
        <p:txBody>
          <a:bodyPr/>
          <a:lstStyle/>
          <a:p>
            <a:pPr algn="ctr">
              <a:defRPr/>
            </a:pPr>
            <a:r>
              <a:rPr lang="cs-CZ" sz="5400" dirty="0"/>
              <a:t>Passerida</a:t>
            </a:r>
            <a:br>
              <a:rPr lang="cs-CZ" sz="5400" dirty="0"/>
            </a:br>
            <a:r>
              <a:rPr lang="cs-CZ" sz="3200" dirty="0"/>
              <a:t>Muscicapoidea</a:t>
            </a:r>
            <a:endParaRPr lang="en-US" sz="3200" dirty="0"/>
          </a:p>
        </p:txBody>
      </p:sp>
      <p:pic>
        <p:nvPicPr>
          <p:cNvPr id="74754" name="Picture 5" descr="http://2.bp.blogspot.com/-_xy8vTXI6HU/Trarzhj8VaI/AAAAAAAABho/6TMkb-KIq8k/s1600/Passerine+phylogen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76250"/>
            <a:ext cx="5449888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4500563" y="549275"/>
            <a:ext cx="4400550" cy="50323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2" descr="C:\Users\Zuza\Desktop\učení\zoologie obr\Avifauna_ČR_byZuza\obrázky k pěvcům\králíček obecný.jpg"/>
          <p:cNvPicPr>
            <a:picLocks noChangeAspect="1" noChangeArrowheads="1"/>
          </p:cNvPicPr>
          <p:nvPr/>
        </p:nvPicPr>
        <p:blipFill>
          <a:blip r:embed="rId3"/>
          <a:srcRect l="4227" t="10374" r="12984" b="18053"/>
          <a:stretch>
            <a:fillRect/>
          </a:stretch>
        </p:blipFill>
        <p:spPr bwMode="auto">
          <a:xfrm>
            <a:off x="215106" y="1022350"/>
            <a:ext cx="5113338" cy="31559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3490" name="Picture 3" descr="C:\Users\Zuza\Desktop\učení\zoologie obr\Avifauna_ČR_byZuza\obrázky k pěvcům\králíček ohnivý.jpg"/>
          <p:cNvPicPr>
            <a:picLocks noChangeAspect="1" noChangeArrowheads="1"/>
          </p:cNvPicPr>
          <p:nvPr/>
        </p:nvPicPr>
        <p:blipFill>
          <a:blip r:embed="rId4"/>
          <a:srcRect l="4010" t="4890"/>
          <a:stretch>
            <a:fillRect/>
          </a:stretch>
        </p:blipFill>
        <p:spPr bwMode="auto">
          <a:xfrm>
            <a:off x="4211638" y="3119438"/>
            <a:ext cx="4679950" cy="347821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3491" name="TextovéPole 4"/>
          <p:cNvSpPr txBox="1">
            <a:spLocks noChangeArrowheads="1"/>
          </p:cNvSpPr>
          <p:nvPr/>
        </p:nvSpPr>
        <p:spPr bwMode="auto">
          <a:xfrm>
            <a:off x="557213" y="4246563"/>
            <a:ext cx="2618507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/>
              <a:t>Králíček obecný</a:t>
            </a:r>
            <a:r>
              <a:rPr lang="cs-CZ" i="1" dirty="0"/>
              <a:t> </a:t>
            </a:r>
          </a:p>
          <a:p>
            <a:r>
              <a:rPr lang="cs-CZ" i="1" dirty="0"/>
              <a:t>(</a:t>
            </a:r>
            <a:r>
              <a:rPr lang="cs-CZ" i="1" dirty="0" err="1"/>
              <a:t>Regulus</a:t>
            </a:r>
            <a:r>
              <a:rPr lang="cs-CZ" i="1" dirty="0"/>
              <a:t> </a:t>
            </a:r>
            <a:r>
              <a:rPr lang="cs-CZ" i="1" dirty="0" err="1"/>
              <a:t>regulus</a:t>
            </a:r>
            <a:r>
              <a:rPr lang="cs-CZ" i="1" dirty="0"/>
              <a:t>) </a:t>
            </a:r>
          </a:p>
        </p:txBody>
      </p:sp>
      <p:sp>
        <p:nvSpPr>
          <p:cNvPr id="63492" name="TextovéPole 9"/>
          <p:cNvSpPr txBox="1">
            <a:spLocks noChangeArrowheads="1"/>
          </p:cNvSpPr>
          <p:nvPr/>
        </p:nvSpPr>
        <p:spPr bwMode="auto">
          <a:xfrm>
            <a:off x="0" y="5662613"/>
            <a:ext cx="4103688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cs-CZ" b="1"/>
              <a:t>Králíček ohnivý</a:t>
            </a:r>
            <a:r>
              <a:rPr lang="cs-CZ" i="1"/>
              <a:t> </a:t>
            </a:r>
          </a:p>
          <a:p>
            <a:pPr algn="r"/>
            <a:r>
              <a:rPr lang="cs-CZ" i="1"/>
              <a:t>(Regulus ignicapillus)</a:t>
            </a:r>
          </a:p>
        </p:txBody>
      </p:sp>
      <p:sp>
        <p:nvSpPr>
          <p:cNvPr id="63493" name="Rectangle 16"/>
          <p:cNvSpPr>
            <a:spLocks noChangeArrowheads="1"/>
          </p:cNvSpPr>
          <p:nvPr/>
        </p:nvSpPr>
        <p:spPr bwMode="auto">
          <a:xfrm>
            <a:off x="2771775" y="6308725"/>
            <a:ext cx="15843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/>
              <a:t>- </a:t>
            </a:r>
            <a:r>
              <a:rPr lang="cs-CZ" dirty="0"/>
              <a:t>tažný</a:t>
            </a:r>
          </a:p>
          <a:p>
            <a:pPr>
              <a:spcBef>
                <a:spcPct val="50000"/>
              </a:spcBef>
            </a:pPr>
            <a:endParaRPr lang="cs-CZ" b="1" dirty="0"/>
          </a:p>
        </p:txBody>
      </p:sp>
      <p:sp>
        <p:nvSpPr>
          <p:cNvPr id="63494" name="Rectangle 16"/>
          <p:cNvSpPr>
            <a:spLocks noChangeArrowheads="1"/>
          </p:cNvSpPr>
          <p:nvPr/>
        </p:nvSpPr>
        <p:spPr bwMode="auto">
          <a:xfrm>
            <a:off x="5975350" y="908050"/>
            <a:ext cx="2989263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nejmenší ptáci</a:t>
            </a:r>
          </a:p>
          <a:p>
            <a:pPr>
              <a:spcBef>
                <a:spcPct val="50000"/>
              </a:spcBef>
            </a:pPr>
            <a:r>
              <a:rPr lang="cs-CZ" dirty="0"/>
              <a:t>- jehličnaté lesy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 z kůry</a:t>
            </a:r>
          </a:p>
          <a:p>
            <a:pPr>
              <a:spcBef>
                <a:spcPct val="50000"/>
              </a:spcBef>
            </a:pPr>
            <a:endParaRPr lang="cs-CZ" dirty="0"/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4932363" y="4292600"/>
            <a:ext cx="1368425" cy="1008063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-684584" y="194594"/>
            <a:ext cx="7411615" cy="4823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 err="1">
                <a:latin typeface="+mj-lt"/>
              </a:rPr>
              <a:t>Králíčkovití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Regulidae</a:t>
            </a:r>
            <a:r>
              <a:rPr lang="cs-CZ" sz="2800" dirty="0">
                <a:latin typeface="+mj-lt"/>
              </a:rPr>
              <a:t>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ovéPole 6"/>
          <p:cNvSpPr txBox="1">
            <a:spLocks noChangeArrowheads="1"/>
          </p:cNvSpPr>
          <p:nvPr/>
        </p:nvSpPr>
        <p:spPr bwMode="auto">
          <a:xfrm>
            <a:off x="323850" y="5300663"/>
            <a:ext cx="4751388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Brkoslav severní</a:t>
            </a:r>
            <a:r>
              <a:rPr lang="cs-CZ" i="1"/>
              <a:t> </a:t>
            </a:r>
          </a:p>
          <a:p>
            <a:r>
              <a:rPr lang="cs-CZ" i="1"/>
              <a:t>(Bombycilla garrulus)</a:t>
            </a:r>
          </a:p>
        </p:txBody>
      </p:sp>
      <p:sp>
        <p:nvSpPr>
          <p:cNvPr id="77827" name="Rectangle 2"/>
          <p:cNvSpPr txBox="1">
            <a:spLocks noChangeArrowheads="1"/>
          </p:cNvSpPr>
          <p:nvPr/>
        </p:nvSpPr>
        <p:spPr bwMode="auto">
          <a:xfrm>
            <a:off x="-756592" y="245547"/>
            <a:ext cx="7772400" cy="762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 err="1">
                <a:latin typeface="+mj-lt"/>
              </a:rPr>
              <a:t>Brkoslavovití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Bombycillidae</a:t>
            </a:r>
            <a:r>
              <a:rPr lang="cs-CZ" sz="2800" dirty="0">
                <a:latin typeface="+mj-lt"/>
              </a:rPr>
              <a:t>)</a:t>
            </a:r>
          </a:p>
        </p:txBody>
      </p:sp>
      <p:pic>
        <p:nvPicPr>
          <p:cNvPr id="77828" name="Picture 2" descr="http://www.birdphoto.cz/photos/12783_v.jpg"/>
          <p:cNvPicPr>
            <a:picLocks noChangeAspect="1" noChangeArrowheads="1"/>
          </p:cNvPicPr>
          <p:nvPr/>
        </p:nvPicPr>
        <p:blipFill>
          <a:blip r:embed="rId3"/>
          <a:srcRect r="28481"/>
          <a:stretch>
            <a:fillRect/>
          </a:stretch>
        </p:blipFill>
        <p:spPr bwMode="auto">
          <a:xfrm>
            <a:off x="144463" y="981075"/>
            <a:ext cx="4427537" cy="4162425"/>
          </a:xfrm>
          <a:prstGeom prst="rect">
            <a:avLst/>
          </a:prstGeom>
          <a:noFill/>
          <a:ln w="57150" algn="ctr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1684" name="Picture 4" descr="http://www.phototrip.cz/sites/default/files/images/Brkoslav%20severni%20-%20Bombycilla%20garrulus%20-%20Bohemian%20Waxwing%209262.jpg"/>
          <p:cNvPicPr>
            <a:picLocks noChangeAspect="1" noChangeArrowheads="1"/>
          </p:cNvPicPr>
          <p:nvPr/>
        </p:nvPicPr>
        <p:blipFill>
          <a:blip r:embed="rId4"/>
          <a:srcRect r="21041"/>
          <a:stretch>
            <a:fillRect/>
          </a:stretch>
        </p:blipFill>
        <p:spPr bwMode="auto">
          <a:xfrm>
            <a:off x="3903663" y="2420938"/>
            <a:ext cx="4989512" cy="4213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2" descr="http://www.featheredfotos.com/WEB/WIWR8.jpg"/>
          <p:cNvPicPr>
            <a:picLocks noChangeAspect="1" noChangeArrowheads="1"/>
          </p:cNvPicPr>
          <p:nvPr/>
        </p:nvPicPr>
        <p:blipFill>
          <a:blip r:embed="rId3"/>
          <a:srcRect b="8855"/>
          <a:stretch>
            <a:fillRect/>
          </a:stretch>
        </p:blipFill>
        <p:spPr bwMode="auto">
          <a:xfrm>
            <a:off x="323850" y="1125538"/>
            <a:ext cx="4413250" cy="30241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52227" name="TextovéPole 4"/>
          <p:cNvSpPr txBox="1">
            <a:spLocks noChangeArrowheads="1"/>
          </p:cNvSpPr>
          <p:nvPr/>
        </p:nvSpPr>
        <p:spPr bwMode="auto">
          <a:xfrm>
            <a:off x="4716463" y="1270000"/>
            <a:ext cx="424815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Střízlík obecný</a:t>
            </a:r>
            <a:r>
              <a:rPr lang="cs-CZ" i="1"/>
              <a:t> </a:t>
            </a:r>
          </a:p>
          <a:p>
            <a:r>
              <a:rPr lang="cs-CZ"/>
              <a:t>(</a:t>
            </a:r>
            <a:r>
              <a:rPr lang="cs-CZ" i="1"/>
              <a:t>Troglodytes troglodytes</a:t>
            </a:r>
            <a:r>
              <a:rPr lang="cs-CZ"/>
              <a:t>)</a:t>
            </a:r>
          </a:p>
        </p:txBody>
      </p:sp>
      <p:sp>
        <p:nvSpPr>
          <p:cNvPr id="21508" name="Rectangle 2"/>
          <p:cNvSpPr txBox="1">
            <a:spLocks noChangeArrowheads="1"/>
          </p:cNvSpPr>
          <p:nvPr/>
        </p:nvSpPr>
        <p:spPr bwMode="auto">
          <a:xfrm>
            <a:off x="-540568" y="259557"/>
            <a:ext cx="7772400" cy="685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lang="cs-CZ" sz="2800" dirty="0">
                <a:solidFill>
                  <a:srgbClr val="66CCFF"/>
                </a:solidFill>
                <a:latin typeface="+mj-lt"/>
              </a:rPr>
              <a:t>		</a:t>
            </a: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Střízlíkovití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  <a:ea typeface="+mj-ea"/>
              </a:rPr>
              <a:t>Troglodytidae</a:t>
            </a:r>
            <a:r>
              <a:rPr lang="cs-CZ" sz="2800" dirty="0">
                <a:latin typeface="+mj-lt"/>
              </a:rPr>
              <a:t>)</a:t>
            </a:r>
          </a:p>
          <a:p>
            <a:pPr marL="342900" indent="-342900" algn="r">
              <a:spcBef>
                <a:spcPct val="20000"/>
              </a:spcBef>
              <a:defRPr/>
            </a:pPr>
            <a:endParaRPr lang="cs-CZ" sz="2800" dirty="0">
              <a:solidFill>
                <a:srgbClr val="66CCFF"/>
              </a:solidFill>
            </a:endParaRPr>
          </a:p>
        </p:txBody>
      </p:sp>
      <p:pic>
        <p:nvPicPr>
          <p:cNvPr id="21510" name="Picture 7" descr="Soubor:Zaunkoenig Futter 01.jpg"/>
          <p:cNvPicPr>
            <a:picLocks noChangeAspect="1" noChangeArrowheads="1"/>
          </p:cNvPicPr>
          <p:nvPr/>
        </p:nvPicPr>
        <p:blipFill>
          <a:blip r:embed="rId4"/>
          <a:srcRect b="7376"/>
          <a:stretch>
            <a:fillRect/>
          </a:stretch>
        </p:blipFill>
        <p:spPr bwMode="auto">
          <a:xfrm>
            <a:off x="1042988" y="4338638"/>
            <a:ext cx="4097337" cy="2403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8" name="Přímá spojovací šipka 7"/>
          <p:cNvCxnSpPr/>
          <p:nvPr/>
        </p:nvCxnSpPr>
        <p:spPr>
          <a:xfrm flipH="1">
            <a:off x="1979613" y="1557338"/>
            <a:ext cx="792162" cy="7143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3732" name="Picture 4" descr="https://upload.wikimedia.org/wikipedia/commons/e/e5/Troglodytes_troglodytes_fumigatus_c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64163" y="2565400"/>
            <a:ext cx="3470275" cy="40655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TextovéPole 6"/>
          <p:cNvSpPr txBox="1">
            <a:spLocks noChangeArrowheads="1"/>
          </p:cNvSpPr>
          <p:nvPr/>
        </p:nvSpPr>
        <p:spPr bwMode="auto">
          <a:xfrm>
            <a:off x="-33338" y="4357688"/>
            <a:ext cx="4891088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Šoupálek dlouhoprstý</a:t>
            </a:r>
          </a:p>
          <a:p>
            <a:r>
              <a:rPr lang="cs-CZ" i="1"/>
              <a:t>(Certhia familiaris)</a:t>
            </a:r>
          </a:p>
        </p:txBody>
      </p:sp>
      <p:sp>
        <p:nvSpPr>
          <p:cNvPr id="72710" name="TextovéPole 14"/>
          <p:cNvSpPr txBox="1">
            <a:spLocks noChangeArrowheads="1"/>
          </p:cNvSpPr>
          <p:nvPr/>
        </p:nvSpPr>
        <p:spPr bwMode="auto">
          <a:xfrm>
            <a:off x="5473700" y="6446838"/>
            <a:ext cx="421163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Brhlík lesní</a:t>
            </a:r>
            <a:r>
              <a:rPr lang="cs-CZ" i="1"/>
              <a:t> (Sitta europaea)</a:t>
            </a:r>
          </a:p>
        </p:txBody>
      </p:sp>
      <p:sp>
        <p:nvSpPr>
          <p:cNvPr id="72711" name="Rectangle 2"/>
          <p:cNvSpPr txBox="1">
            <a:spLocks noChangeArrowheads="1"/>
          </p:cNvSpPr>
          <p:nvPr/>
        </p:nvSpPr>
        <p:spPr bwMode="auto">
          <a:xfrm>
            <a:off x="2441613" y="1474788"/>
            <a:ext cx="6516687" cy="809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 err="1">
                <a:latin typeface="+mj-lt"/>
              </a:rPr>
              <a:t>Brhlíkovití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Sittidae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72712" name="Rectangle 2"/>
          <p:cNvSpPr txBox="1">
            <a:spLocks noChangeArrowheads="1"/>
          </p:cNvSpPr>
          <p:nvPr/>
        </p:nvSpPr>
        <p:spPr bwMode="auto">
          <a:xfrm>
            <a:off x="174401" y="207963"/>
            <a:ext cx="5267773" cy="882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Šoupálkovití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Certhiidae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72714" name="TextovéPole 6"/>
          <p:cNvSpPr txBox="1">
            <a:spLocks noChangeArrowheads="1"/>
          </p:cNvSpPr>
          <p:nvPr/>
        </p:nvSpPr>
        <p:spPr bwMode="auto">
          <a:xfrm>
            <a:off x="2417763" y="5951538"/>
            <a:ext cx="4891087" cy="646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Šoupálek krátkoprstý</a:t>
            </a:r>
          </a:p>
          <a:p>
            <a:r>
              <a:rPr lang="cs-CZ" i="1"/>
              <a:t>(Certhia brachydactyla)</a:t>
            </a:r>
          </a:p>
        </p:txBody>
      </p:sp>
      <p:pic>
        <p:nvPicPr>
          <p:cNvPr id="2050" name="Picture 2" descr="Image result for šoupalek kratkoprsty&quot;">
            <a:extLst>
              <a:ext uri="{FF2B5EF4-FFF2-40B4-BE49-F238E27FC236}">
                <a16:creationId xmlns:a16="http://schemas.microsoft.com/office/drawing/2014/main" id="{308FFEDA-3202-4718-85A8-59A93045B1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954" y="2408095"/>
            <a:ext cx="2249220" cy="3376174"/>
          </a:xfrm>
          <a:prstGeom prst="rect">
            <a:avLst/>
          </a:prstGeom>
          <a:noFill/>
          <a:ln w="762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šoupalek dlouhoprsty&quot;">
            <a:extLst>
              <a:ext uri="{FF2B5EF4-FFF2-40B4-BE49-F238E27FC236}">
                <a16:creationId xmlns:a16="http://schemas.microsoft.com/office/drawing/2014/main" id="{31692E8E-2408-48D5-A36B-6E5DFC506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61" y="764704"/>
            <a:ext cx="2381375" cy="3574544"/>
          </a:xfrm>
          <a:prstGeom prst="rect">
            <a:avLst/>
          </a:prstGeom>
          <a:noFill/>
          <a:ln w="762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brhlik lesni&quot;">
            <a:extLst>
              <a:ext uri="{FF2B5EF4-FFF2-40B4-BE49-F238E27FC236}">
                <a16:creationId xmlns:a16="http://schemas.microsoft.com/office/drawing/2014/main" id="{41C3F335-C69A-4877-8748-97360F1CF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517" y="2268314"/>
            <a:ext cx="3075191" cy="4006280"/>
          </a:xfrm>
          <a:prstGeom prst="rect">
            <a:avLst/>
          </a:prstGeom>
          <a:noFill/>
          <a:ln w="762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ovací šipka 16">
            <a:extLst>
              <a:ext uri="{FF2B5EF4-FFF2-40B4-BE49-F238E27FC236}">
                <a16:creationId xmlns:a16="http://schemas.microsoft.com/office/drawing/2014/main" id="{FCB496E2-8E54-4B60-AD5B-3F87FC2C2EEF}"/>
              </a:ext>
            </a:extLst>
          </p:cNvPr>
          <p:cNvCxnSpPr>
            <a:cxnSpLocks/>
          </p:cNvCxnSpPr>
          <p:nvPr/>
        </p:nvCxnSpPr>
        <p:spPr>
          <a:xfrm>
            <a:off x="4212161" y="2546156"/>
            <a:ext cx="359839" cy="43983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6">
            <a:extLst>
              <a:ext uri="{FF2B5EF4-FFF2-40B4-BE49-F238E27FC236}">
                <a16:creationId xmlns:a16="http://schemas.microsoft.com/office/drawing/2014/main" id="{B324BFB0-1C72-45FB-BB58-CD7731A9643E}"/>
              </a:ext>
            </a:extLst>
          </p:cNvPr>
          <p:cNvCxnSpPr>
            <a:cxnSpLocks/>
          </p:cNvCxnSpPr>
          <p:nvPr/>
        </p:nvCxnSpPr>
        <p:spPr>
          <a:xfrm>
            <a:off x="872983" y="1032644"/>
            <a:ext cx="359839" cy="43983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ovéPole 7"/>
          <p:cNvSpPr txBox="1">
            <a:spLocks noChangeArrowheads="1"/>
          </p:cNvSpPr>
          <p:nvPr/>
        </p:nvSpPr>
        <p:spPr bwMode="auto">
          <a:xfrm>
            <a:off x="250825" y="4076700"/>
            <a:ext cx="4752975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Skorec vodní</a:t>
            </a:r>
            <a:r>
              <a:rPr lang="cs-CZ" i="1"/>
              <a:t> </a:t>
            </a:r>
            <a:r>
              <a:rPr lang="cs-CZ"/>
              <a:t>(</a:t>
            </a:r>
            <a:r>
              <a:rPr lang="cs-CZ" i="1"/>
              <a:t>Cinclus cinclus)</a:t>
            </a:r>
          </a:p>
        </p:txBody>
      </p:sp>
      <p:pic>
        <p:nvPicPr>
          <p:cNvPr id="75779" name="Picture 7" descr="C:\Users\Zuza\Desktop\učení\zoologie obr\Avifauna_ČR_byZuza\obrázky k pěvcům\skorec.jpg"/>
          <p:cNvPicPr>
            <a:picLocks noChangeAspect="1" noChangeArrowheads="1"/>
          </p:cNvPicPr>
          <p:nvPr/>
        </p:nvPicPr>
        <p:blipFill>
          <a:blip r:embed="rId3"/>
          <a:srcRect l="9200" t="28618" r="26448" b="14159"/>
          <a:stretch>
            <a:fillRect/>
          </a:stretch>
        </p:blipFill>
        <p:spPr bwMode="auto">
          <a:xfrm>
            <a:off x="250825" y="1052513"/>
            <a:ext cx="5003800" cy="296703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75780" name="Rectangle 2"/>
          <p:cNvSpPr txBox="1">
            <a:spLocks noChangeArrowheads="1"/>
          </p:cNvSpPr>
          <p:nvPr/>
        </p:nvSpPr>
        <p:spPr bwMode="auto">
          <a:xfrm>
            <a:off x="250825" y="229634"/>
            <a:ext cx="7772400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Skorcovití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Cinclidae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75781" name="Rectangle 16"/>
          <p:cNvSpPr>
            <a:spLocks noChangeArrowheads="1"/>
          </p:cNvSpPr>
          <p:nvPr/>
        </p:nvSpPr>
        <p:spPr bwMode="auto">
          <a:xfrm>
            <a:off x="179388" y="4581525"/>
            <a:ext cx="45720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rychle proudící toky</a:t>
            </a:r>
          </a:p>
          <a:p>
            <a:pPr>
              <a:spcBef>
                <a:spcPct val="50000"/>
              </a:spcBef>
            </a:pPr>
            <a:r>
              <a:rPr lang="cs-CZ"/>
              <a:t>- uzavíratelné nozdry, mžurka</a:t>
            </a:r>
          </a:p>
          <a:p>
            <a:pPr>
              <a:spcBef>
                <a:spcPct val="50000"/>
              </a:spcBef>
            </a:pPr>
            <a:r>
              <a:rPr lang="cs-CZ"/>
              <a:t>- potravu získává pod vodou</a:t>
            </a:r>
          </a:p>
          <a:p>
            <a:pPr>
              <a:spcBef>
                <a:spcPct val="50000"/>
              </a:spcBef>
            </a:pPr>
            <a:r>
              <a:rPr lang="cs-CZ"/>
              <a:t>- larvy chrostíků, jepic, pošvatek, …</a:t>
            </a:r>
          </a:p>
        </p:txBody>
      </p:sp>
      <p:pic>
        <p:nvPicPr>
          <p:cNvPr id="97282" name="Picture 2" descr="http://yvon.toupin.oiseaux.net/images/cincle.plongeur.yvto.1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110038"/>
            <a:ext cx="3948113" cy="2590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tuhyk obecny&quot;">
            <a:extLst>
              <a:ext uri="{FF2B5EF4-FFF2-40B4-BE49-F238E27FC236}">
                <a16:creationId xmlns:a16="http://schemas.microsoft.com/office/drawing/2014/main" id="{BE801AAB-9FA7-49B9-A3F6-0B090EC51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322" y="1268760"/>
            <a:ext cx="3150946" cy="2753139"/>
          </a:xfrm>
          <a:prstGeom prst="rect">
            <a:avLst/>
          </a:prstGeom>
          <a:noFill/>
          <a:ln w="762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ovéPole 5"/>
          <p:cNvSpPr txBox="1">
            <a:spLocks noChangeArrowheads="1"/>
          </p:cNvSpPr>
          <p:nvPr/>
        </p:nvSpPr>
        <p:spPr bwMode="auto">
          <a:xfrm>
            <a:off x="5027241" y="6286283"/>
            <a:ext cx="3589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Ťuhýk šedý</a:t>
            </a:r>
            <a:r>
              <a:rPr lang="cs-CZ" dirty="0"/>
              <a:t> (</a:t>
            </a:r>
            <a:r>
              <a:rPr lang="cs-CZ" i="1" dirty="0"/>
              <a:t>Lanius excubitor</a:t>
            </a:r>
            <a:r>
              <a:rPr lang="cs-CZ" dirty="0"/>
              <a:t>)</a:t>
            </a:r>
          </a:p>
        </p:txBody>
      </p:sp>
      <p:sp>
        <p:nvSpPr>
          <p:cNvPr id="21509" name="TextovéPole 9"/>
          <p:cNvSpPr txBox="1">
            <a:spLocks noChangeArrowheads="1"/>
          </p:cNvSpPr>
          <p:nvPr/>
        </p:nvSpPr>
        <p:spPr bwMode="auto">
          <a:xfrm>
            <a:off x="179388" y="4076700"/>
            <a:ext cx="35893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Ťuhýk obecný</a:t>
            </a:r>
            <a:r>
              <a:rPr lang="cs-CZ"/>
              <a:t> (</a:t>
            </a:r>
            <a:r>
              <a:rPr lang="cs-CZ" i="1"/>
              <a:t>Lanius collurio</a:t>
            </a:r>
            <a:r>
              <a:rPr lang="cs-CZ"/>
              <a:t>)</a:t>
            </a:r>
          </a:p>
        </p:txBody>
      </p:sp>
      <p:sp>
        <p:nvSpPr>
          <p:cNvPr id="21510" name="Rectangle 2"/>
          <p:cNvSpPr txBox="1">
            <a:spLocks noChangeArrowheads="1"/>
          </p:cNvSpPr>
          <p:nvPr/>
        </p:nvSpPr>
        <p:spPr bwMode="auto">
          <a:xfrm>
            <a:off x="-658310" y="257731"/>
            <a:ext cx="5257801" cy="814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Ťuhýkovití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Laniidae</a:t>
            </a:r>
            <a:r>
              <a:rPr lang="cs-CZ" sz="2800" dirty="0">
                <a:latin typeface="+mj-lt"/>
              </a:rPr>
              <a:t>)</a:t>
            </a:r>
          </a:p>
        </p:txBody>
      </p:sp>
      <p:pic>
        <p:nvPicPr>
          <p:cNvPr id="14" name="Picture 2" descr="http://www.nature.cz/fotoarchiv/nahledy/8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83703" y="115888"/>
            <a:ext cx="3528193" cy="2646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http://www.naturfoto.cz/fotografie/mraz/tuhyk-sedy-xxx09i618.jpg"/>
          <p:cNvPicPr>
            <a:picLocks noChangeAspect="1" noChangeArrowheads="1"/>
          </p:cNvPicPr>
          <p:nvPr/>
        </p:nvPicPr>
        <p:blipFill>
          <a:blip r:embed="rId5"/>
          <a:srcRect t="22865"/>
          <a:stretch>
            <a:fillRect/>
          </a:stretch>
        </p:blipFill>
        <p:spPr bwMode="auto">
          <a:xfrm>
            <a:off x="3168105" y="1574631"/>
            <a:ext cx="3096716" cy="15923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31" y="4499801"/>
            <a:ext cx="3214921" cy="2144812"/>
          </a:xfrm>
          <a:prstGeom prst="rect">
            <a:avLst/>
          </a:prstGeom>
          <a:ln w="57150">
            <a:solidFill>
              <a:srgbClr val="99CC00"/>
            </a:solidFill>
          </a:ln>
        </p:spPr>
      </p:pic>
      <p:pic>
        <p:nvPicPr>
          <p:cNvPr id="1026" name="Picture 2" descr="http://www.naturfoto.cz/fullsize/ptaci/tuhyk-sedy-66229.jpg">
            <a:extLst>
              <a:ext uri="{FF2B5EF4-FFF2-40B4-BE49-F238E27FC236}">
                <a16:creationId xmlns:a16="http://schemas.microsoft.com/office/drawing/2014/main" id="{2FF734AD-AB05-4779-A029-C05C28505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787" y="3669507"/>
            <a:ext cx="3768725" cy="2513792"/>
          </a:xfrm>
          <a:prstGeom prst="rect">
            <a:avLst/>
          </a:prstGeom>
          <a:noFill/>
          <a:ln w="5715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ovací šipka 15"/>
          <p:cNvCxnSpPr>
            <a:cxnSpLocks/>
          </p:cNvCxnSpPr>
          <p:nvPr/>
        </p:nvCxnSpPr>
        <p:spPr>
          <a:xfrm flipH="1">
            <a:off x="7524328" y="3596652"/>
            <a:ext cx="613186" cy="62123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4" name="Picture 5" descr="C:\Users\Zuza\Desktop\učení\zoologie obr\Avifauna_ČR_byZuza\obrázky k pěvcům\lejsek černohlavý.jpg"/>
          <p:cNvPicPr>
            <a:picLocks noChangeAspect="1" noChangeArrowheads="1"/>
          </p:cNvPicPr>
          <p:nvPr/>
        </p:nvPicPr>
        <p:blipFill>
          <a:blip r:embed="rId3"/>
          <a:srcRect l="38277" t="18188" r="9145" b="23010"/>
          <a:stretch>
            <a:fillRect/>
          </a:stretch>
        </p:blipFill>
        <p:spPr bwMode="auto">
          <a:xfrm>
            <a:off x="191801" y="889995"/>
            <a:ext cx="3830195" cy="297105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92165" name="Picture 6" descr="C:\Users\Zuza\Desktop\učení\zoologie obr\Avifauna_ČR_byZuza\obrázky k pěvcům\lejsek-belokrky-68296.jpg"/>
          <p:cNvPicPr>
            <a:picLocks noChangeAspect="1" noChangeArrowheads="1"/>
          </p:cNvPicPr>
          <p:nvPr/>
        </p:nvPicPr>
        <p:blipFill>
          <a:blip r:embed="rId4"/>
          <a:srcRect l="17448" t="16794" b="5962"/>
          <a:stretch>
            <a:fillRect/>
          </a:stretch>
        </p:blipFill>
        <p:spPr bwMode="auto">
          <a:xfrm>
            <a:off x="4536578" y="902695"/>
            <a:ext cx="4281968" cy="295835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92168" name="TextovéPole 12"/>
          <p:cNvSpPr txBox="1">
            <a:spLocks noChangeArrowheads="1"/>
          </p:cNvSpPr>
          <p:nvPr/>
        </p:nvSpPr>
        <p:spPr bwMode="auto">
          <a:xfrm>
            <a:off x="4787900" y="3996804"/>
            <a:ext cx="4037013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Lejsek bělokrký</a:t>
            </a:r>
            <a:r>
              <a:rPr lang="cs-CZ" i="1" dirty="0"/>
              <a:t> (</a:t>
            </a:r>
            <a:r>
              <a:rPr lang="cs-CZ" i="1" dirty="0" err="1"/>
              <a:t>Ficedula</a:t>
            </a:r>
            <a:r>
              <a:rPr lang="cs-CZ" i="1" dirty="0"/>
              <a:t> </a:t>
            </a:r>
            <a:r>
              <a:rPr lang="cs-CZ" i="1" dirty="0" err="1"/>
              <a:t>albicollis</a:t>
            </a:r>
            <a:r>
              <a:rPr lang="cs-CZ" i="1" dirty="0"/>
              <a:t>)</a:t>
            </a:r>
          </a:p>
        </p:txBody>
      </p:sp>
      <p:sp>
        <p:nvSpPr>
          <p:cNvPr id="92169" name="TextovéPole 13"/>
          <p:cNvSpPr txBox="1">
            <a:spLocks noChangeArrowheads="1"/>
          </p:cNvSpPr>
          <p:nvPr/>
        </p:nvSpPr>
        <p:spPr bwMode="auto">
          <a:xfrm>
            <a:off x="70991" y="3996804"/>
            <a:ext cx="464502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Lejsek černohlavý</a:t>
            </a:r>
            <a:r>
              <a:rPr lang="cs-CZ" i="1" dirty="0"/>
              <a:t> (</a:t>
            </a:r>
            <a:r>
              <a:rPr lang="cs-CZ" i="1" dirty="0" err="1"/>
              <a:t>Ficedula</a:t>
            </a:r>
            <a:r>
              <a:rPr lang="cs-CZ" i="1" dirty="0"/>
              <a:t> </a:t>
            </a:r>
            <a:r>
              <a:rPr lang="cs-CZ" i="1" dirty="0" err="1"/>
              <a:t>hypoleuca</a:t>
            </a:r>
            <a:r>
              <a:rPr lang="cs-CZ" i="1" dirty="0"/>
              <a:t>)</a:t>
            </a:r>
          </a:p>
        </p:txBody>
      </p:sp>
      <p:sp>
        <p:nvSpPr>
          <p:cNvPr id="92170" name="Rectangle 2"/>
          <p:cNvSpPr txBox="1">
            <a:spLocks noChangeArrowheads="1"/>
          </p:cNvSpPr>
          <p:nvPr/>
        </p:nvSpPr>
        <p:spPr bwMode="auto">
          <a:xfrm>
            <a:off x="179388" y="174625"/>
            <a:ext cx="5334000" cy="877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>
                <a:latin typeface="+mj-lt"/>
              </a:rPr>
              <a:t>Lejskovití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Muscicapidae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92171" name="Rectangle 20"/>
          <p:cNvSpPr>
            <a:spLocks noChangeArrowheads="1"/>
          </p:cNvSpPr>
          <p:nvPr/>
        </p:nvSpPr>
        <p:spPr bwMode="auto">
          <a:xfrm>
            <a:off x="3600302" y="5037162"/>
            <a:ext cx="277189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lesy, parky, hráze </a:t>
            </a:r>
          </a:p>
          <a:p>
            <a:pPr>
              <a:spcBef>
                <a:spcPct val="50000"/>
              </a:spcBef>
            </a:pPr>
            <a:r>
              <a:rPr lang="cs-CZ" dirty="0"/>
              <a:t>- dutiny</a:t>
            </a:r>
          </a:p>
          <a:p>
            <a:pPr>
              <a:spcBef>
                <a:spcPct val="50000"/>
              </a:spcBef>
            </a:pPr>
            <a:r>
              <a:rPr lang="cs-CZ" dirty="0"/>
              <a:t>- létající hmyz</a:t>
            </a: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6238503" y="980976"/>
            <a:ext cx="576262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1679754" y="1139638"/>
            <a:ext cx="611188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H:\obratlovci prednasky\pevci foto\lejsek cernohlavy samic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5" t="11891" r="8630" b="13218"/>
          <a:stretch/>
        </p:blipFill>
        <p:spPr bwMode="auto">
          <a:xfrm>
            <a:off x="175001" y="4503733"/>
            <a:ext cx="3145642" cy="216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:\obratlovci prednasky\pevci foto\lejsek belokrky samice 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43" b="22702"/>
          <a:stretch/>
        </p:blipFill>
        <p:spPr bwMode="auto">
          <a:xfrm>
            <a:off x="5933748" y="4503733"/>
            <a:ext cx="2517027" cy="2206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Přímá spojovací šipka 12">
            <a:extLst>
              <a:ext uri="{FF2B5EF4-FFF2-40B4-BE49-F238E27FC236}">
                <a16:creationId xmlns:a16="http://schemas.microsoft.com/office/drawing/2014/main" id="{33EAAAF7-B701-46C3-A6E4-F3DD3B53A31C}"/>
              </a:ext>
            </a:extLst>
          </p:cNvPr>
          <p:cNvCxnSpPr/>
          <p:nvPr/>
        </p:nvCxnSpPr>
        <p:spPr>
          <a:xfrm flipH="1">
            <a:off x="7236296" y="5085432"/>
            <a:ext cx="576262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nak násobení 2">
            <a:extLst>
              <a:ext uri="{FF2B5EF4-FFF2-40B4-BE49-F238E27FC236}">
                <a16:creationId xmlns:a16="http://schemas.microsoft.com/office/drawing/2014/main" id="{1BE2586F-8652-4817-B397-92DB0BD71E56}"/>
              </a:ext>
            </a:extLst>
          </p:cNvPr>
          <p:cNvSpPr/>
          <p:nvPr/>
        </p:nvSpPr>
        <p:spPr>
          <a:xfrm>
            <a:off x="4031358" y="2060848"/>
            <a:ext cx="468634" cy="504056"/>
          </a:xfrm>
          <a:prstGeom prst="mathMultiply">
            <a:avLst>
              <a:gd name="adj1" fmla="val 1268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Zuza\Desktop\učení\zoologie obr\Avifauna_ČR_byZuza\obrázky k pěvcům\lejsek malý.jpg"/>
          <p:cNvPicPr>
            <a:picLocks noChangeAspect="1" noChangeArrowheads="1"/>
          </p:cNvPicPr>
          <p:nvPr/>
        </p:nvPicPr>
        <p:blipFill>
          <a:blip r:embed="rId3"/>
          <a:srcRect l="4361" t="10472" r="24083" b="6886"/>
          <a:stretch>
            <a:fillRect/>
          </a:stretch>
        </p:blipFill>
        <p:spPr bwMode="auto">
          <a:xfrm>
            <a:off x="4860032" y="476672"/>
            <a:ext cx="3504496" cy="295232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5" name="Picture 3" descr="C:\Users\Zuza\Desktop\učení\zoologie obr\Avifauna_ČR_byZuza\obrázky k pěvcům\lejsek šedý.jpg"/>
          <p:cNvPicPr>
            <a:picLocks noChangeAspect="1" noChangeArrowheads="1"/>
          </p:cNvPicPr>
          <p:nvPr/>
        </p:nvPicPr>
        <p:blipFill>
          <a:blip r:embed="rId4"/>
          <a:srcRect l="12355" t="13174" r="24428" b="13116"/>
          <a:stretch>
            <a:fillRect/>
          </a:stretch>
        </p:blipFill>
        <p:spPr bwMode="auto">
          <a:xfrm>
            <a:off x="323528" y="836712"/>
            <a:ext cx="3764030" cy="3096344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6" name="Rectangle 20"/>
          <p:cNvSpPr>
            <a:spLocks noChangeArrowheads="1"/>
          </p:cNvSpPr>
          <p:nvPr/>
        </p:nvSpPr>
        <p:spPr bwMode="auto">
          <a:xfrm>
            <a:off x="5554286" y="4653136"/>
            <a:ext cx="2978154" cy="1615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lesy, parky, hráze </a:t>
            </a:r>
          </a:p>
          <a:p>
            <a:pPr>
              <a:spcBef>
                <a:spcPct val="50000"/>
              </a:spcBef>
            </a:pPr>
            <a:r>
              <a:rPr lang="cs-CZ" dirty="0"/>
              <a:t>- dutiny</a:t>
            </a:r>
          </a:p>
          <a:p>
            <a:pPr>
              <a:spcBef>
                <a:spcPct val="50000"/>
              </a:spcBef>
            </a:pPr>
            <a:r>
              <a:rPr lang="cs-CZ" dirty="0"/>
              <a:t>- létající hmyz</a:t>
            </a:r>
          </a:p>
          <a:p>
            <a:pPr>
              <a:spcBef>
                <a:spcPct val="50000"/>
              </a:spcBef>
            </a:pPr>
            <a:r>
              <a:rPr lang="cs-CZ" dirty="0"/>
              <a:t>- podhorské a horské oblasti</a:t>
            </a:r>
          </a:p>
        </p:txBody>
      </p:sp>
      <p:sp>
        <p:nvSpPr>
          <p:cNvPr id="7" name="TextovéPole 5"/>
          <p:cNvSpPr txBox="1">
            <a:spLocks noChangeArrowheads="1"/>
          </p:cNvSpPr>
          <p:nvPr/>
        </p:nvSpPr>
        <p:spPr bwMode="auto">
          <a:xfrm>
            <a:off x="4792884" y="3501008"/>
            <a:ext cx="40370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Lejsek malý</a:t>
            </a:r>
            <a:r>
              <a:rPr lang="cs-CZ" i="1" dirty="0"/>
              <a:t> (</a:t>
            </a:r>
            <a:r>
              <a:rPr lang="cs-CZ" i="1" dirty="0" err="1"/>
              <a:t>Ficedula</a:t>
            </a:r>
            <a:r>
              <a:rPr lang="cs-CZ" i="1" dirty="0"/>
              <a:t> </a:t>
            </a:r>
            <a:r>
              <a:rPr lang="cs-CZ" i="1" dirty="0" err="1"/>
              <a:t>parva</a:t>
            </a:r>
            <a:r>
              <a:rPr lang="cs-CZ" i="1" dirty="0"/>
              <a:t>)</a:t>
            </a:r>
          </a:p>
        </p:txBody>
      </p:sp>
      <p:sp>
        <p:nvSpPr>
          <p:cNvPr id="8" name="TextovéPole 11"/>
          <p:cNvSpPr txBox="1">
            <a:spLocks noChangeArrowheads="1"/>
          </p:cNvSpPr>
          <p:nvPr/>
        </p:nvSpPr>
        <p:spPr bwMode="auto">
          <a:xfrm>
            <a:off x="187037" y="4077072"/>
            <a:ext cx="4037012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Lejsek šedý </a:t>
            </a:r>
            <a:r>
              <a:rPr lang="cs-CZ" i="1" dirty="0"/>
              <a:t>(</a:t>
            </a:r>
            <a:r>
              <a:rPr lang="cs-CZ" i="1" dirty="0" err="1"/>
              <a:t>Muscicapa</a:t>
            </a:r>
            <a:r>
              <a:rPr lang="cs-CZ" i="1" dirty="0"/>
              <a:t> </a:t>
            </a:r>
            <a:r>
              <a:rPr lang="cs-CZ" i="1" dirty="0" err="1"/>
              <a:t>striata</a:t>
            </a:r>
            <a:r>
              <a:rPr lang="cs-CZ" i="1" dirty="0"/>
              <a:t>)</a:t>
            </a:r>
          </a:p>
        </p:txBody>
      </p:sp>
      <p:cxnSp>
        <p:nvCxnSpPr>
          <p:cNvPr id="9" name="Přímá spojovací šipka 16"/>
          <p:cNvCxnSpPr/>
          <p:nvPr/>
        </p:nvCxnSpPr>
        <p:spPr>
          <a:xfrm flipH="1" flipV="1">
            <a:off x="7780362" y="1340768"/>
            <a:ext cx="576263" cy="2889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20">
            <a:extLst>
              <a:ext uri="{FF2B5EF4-FFF2-40B4-BE49-F238E27FC236}">
                <a16:creationId xmlns:a16="http://schemas.microsoft.com/office/drawing/2014/main" id="{D48F5AEC-C9E2-4B8A-A548-0BCF41FF0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4693493"/>
            <a:ext cx="297815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rozvolněné listnaté lesy</a:t>
            </a:r>
          </a:p>
          <a:p>
            <a:pPr>
              <a:spcBef>
                <a:spcPct val="50000"/>
              </a:spcBef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22495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extovéPole 7"/>
          <p:cNvSpPr txBox="1">
            <a:spLocks noChangeArrowheads="1"/>
          </p:cNvSpPr>
          <p:nvPr/>
        </p:nvSpPr>
        <p:spPr bwMode="auto">
          <a:xfrm>
            <a:off x="4784222" y="5510498"/>
            <a:ext cx="418147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Bělořit šedý</a:t>
            </a:r>
            <a:r>
              <a:rPr lang="cs-CZ" i="1" dirty="0"/>
              <a:t> (</a:t>
            </a:r>
            <a:r>
              <a:rPr lang="cs-CZ" i="1" dirty="0" err="1"/>
              <a:t>Oenanthe</a:t>
            </a:r>
            <a:r>
              <a:rPr lang="cs-CZ" i="1" dirty="0"/>
              <a:t> </a:t>
            </a:r>
            <a:r>
              <a:rPr lang="cs-CZ" i="1" dirty="0" err="1"/>
              <a:t>oenanthe</a:t>
            </a:r>
            <a:r>
              <a:rPr lang="cs-CZ" i="1" dirty="0"/>
              <a:t>)</a:t>
            </a:r>
          </a:p>
        </p:txBody>
      </p:sp>
      <p:sp>
        <p:nvSpPr>
          <p:cNvPr id="81922" name="TextovéPole 9"/>
          <p:cNvSpPr txBox="1">
            <a:spLocks noChangeArrowheads="1"/>
          </p:cNvSpPr>
          <p:nvPr/>
        </p:nvSpPr>
        <p:spPr bwMode="auto">
          <a:xfrm>
            <a:off x="179387" y="4591050"/>
            <a:ext cx="42481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Červenka obecná</a:t>
            </a:r>
            <a:r>
              <a:rPr lang="cs-CZ" i="1" dirty="0"/>
              <a:t> (</a:t>
            </a:r>
            <a:r>
              <a:rPr lang="cs-CZ" i="1" dirty="0" err="1"/>
              <a:t>Erithacus</a:t>
            </a:r>
            <a:r>
              <a:rPr lang="cs-CZ" i="1" dirty="0"/>
              <a:t> </a:t>
            </a:r>
            <a:r>
              <a:rPr lang="cs-CZ" i="1" dirty="0" err="1"/>
              <a:t>rubecula</a:t>
            </a:r>
            <a:r>
              <a:rPr lang="cs-CZ" i="1" dirty="0"/>
              <a:t>)</a:t>
            </a:r>
          </a:p>
        </p:txBody>
      </p:sp>
      <p:pic>
        <p:nvPicPr>
          <p:cNvPr id="81923" name="Picture 5" descr="C:\Users\Zuza\Desktop\učení\zoologie obr\Avifauna_ČR_byZuza\obrázky k pěvcům\červenk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7" y="736774"/>
            <a:ext cx="4367212" cy="35972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81924" name="Rectangle 9"/>
          <p:cNvSpPr>
            <a:spLocks noChangeArrowheads="1"/>
          </p:cNvSpPr>
          <p:nvPr/>
        </p:nvSpPr>
        <p:spPr bwMode="auto">
          <a:xfrm>
            <a:off x="323528" y="4906963"/>
            <a:ext cx="2879551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lesy, zahrady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</a:t>
            </a:r>
          </a:p>
          <a:p>
            <a:pPr>
              <a:spcBef>
                <a:spcPct val="50000"/>
              </a:spcBef>
            </a:pPr>
            <a:r>
              <a:rPr lang="cs-CZ" dirty="0"/>
              <a:t>- hnízdí na zemi</a:t>
            </a:r>
          </a:p>
        </p:txBody>
      </p:sp>
      <p:sp>
        <p:nvSpPr>
          <p:cNvPr id="81925" name="Rectangle 9"/>
          <p:cNvSpPr>
            <a:spLocks noChangeArrowheads="1"/>
          </p:cNvSpPr>
          <p:nvPr/>
        </p:nvSpPr>
        <p:spPr bwMode="auto">
          <a:xfrm>
            <a:off x="3491880" y="5870967"/>
            <a:ext cx="5652120" cy="7848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otevřené plochy bez vegetace – lomy, pískovny, skládky…</a:t>
            </a:r>
          </a:p>
          <a:p>
            <a:pPr>
              <a:spcBef>
                <a:spcPct val="50000"/>
              </a:spcBef>
            </a:pPr>
            <a:r>
              <a:rPr lang="cs-CZ" dirty="0"/>
              <a:t>- dutiny mezi kameny, ve stěnách</a:t>
            </a:r>
          </a:p>
        </p:txBody>
      </p:sp>
      <p:pic>
        <p:nvPicPr>
          <p:cNvPr id="81926" name="Picture 2" descr="http://farm6.static.flickr.com/5061/5558780435_807fa1286e.jpg"/>
          <p:cNvPicPr>
            <a:picLocks noChangeAspect="1" noChangeArrowheads="1"/>
          </p:cNvPicPr>
          <p:nvPr/>
        </p:nvPicPr>
        <p:blipFill>
          <a:blip r:embed="rId4"/>
          <a:srcRect l="10583"/>
          <a:stretch>
            <a:fillRect/>
          </a:stretch>
        </p:blipFill>
        <p:spPr bwMode="auto">
          <a:xfrm>
            <a:off x="4716463" y="188913"/>
            <a:ext cx="4257675" cy="33909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65540" name="Picture 4" descr="http://shropshirebirder.co.uk/gallery/Wheatear%20male%20rear%20fanned%20tail%20Titterstone%20Clee%202%204%2011%20%20IMG_1028.jpg"/>
          <p:cNvPicPr>
            <a:picLocks noChangeAspect="1" noChangeArrowheads="1"/>
          </p:cNvPicPr>
          <p:nvPr/>
        </p:nvPicPr>
        <p:blipFill>
          <a:blip r:embed="rId5"/>
          <a:srcRect t="17446" b="10444"/>
          <a:stretch>
            <a:fillRect/>
          </a:stretch>
        </p:blipFill>
        <p:spPr bwMode="auto">
          <a:xfrm>
            <a:off x="5940425" y="3141663"/>
            <a:ext cx="2771775" cy="233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69" name="Picture 3" descr="C:\Users\Zuza\Desktop\učení\zoologie obr\Avifauna_ČR_byZuza\obrázky k pěvcům\rehek dom.jpg"/>
          <p:cNvPicPr>
            <a:picLocks noChangeAspect="1" noChangeArrowheads="1"/>
          </p:cNvPicPr>
          <p:nvPr/>
        </p:nvPicPr>
        <p:blipFill>
          <a:blip r:embed="rId3"/>
          <a:srcRect l="16948"/>
          <a:stretch>
            <a:fillRect/>
          </a:stretch>
        </p:blipFill>
        <p:spPr bwMode="auto">
          <a:xfrm>
            <a:off x="179388" y="260350"/>
            <a:ext cx="4176712" cy="335121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83970" name="TextovéPole 6"/>
          <p:cNvSpPr txBox="1">
            <a:spLocks noChangeArrowheads="1"/>
          </p:cNvSpPr>
          <p:nvPr/>
        </p:nvSpPr>
        <p:spPr bwMode="auto">
          <a:xfrm>
            <a:off x="222250" y="3684588"/>
            <a:ext cx="4637088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Rehek domácí</a:t>
            </a:r>
            <a:r>
              <a:rPr lang="cs-CZ" i="1"/>
              <a:t> (Phoenicurus ochruros)</a:t>
            </a:r>
          </a:p>
        </p:txBody>
      </p:sp>
      <p:sp>
        <p:nvSpPr>
          <p:cNvPr id="83971" name="TextovéPole 9"/>
          <p:cNvSpPr txBox="1">
            <a:spLocks noChangeArrowheads="1"/>
          </p:cNvSpPr>
          <p:nvPr/>
        </p:nvSpPr>
        <p:spPr bwMode="auto">
          <a:xfrm>
            <a:off x="4392613" y="4652963"/>
            <a:ext cx="4859337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Rehek zahradní</a:t>
            </a:r>
            <a:r>
              <a:rPr lang="cs-CZ" i="1"/>
              <a:t> (Phoenicurus phoenicurus)</a:t>
            </a:r>
          </a:p>
        </p:txBody>
      </p:sp>
      <p:sp>
        <p:nvSpPr>
          <p:cNvPr id="83972" name="Rectangle 15"/>
          <p:cNvSpPr>
            <a:spLocks noChangeArrowheads="1"/>
          </p:cNvSpPr>
          <p:nvPr/>
        </p:nvSpPr>
        <p:spPr bwMode="auto">
          <a:xfrm>
            <a:off x="4932363" y="5084763"/>
            <a:ext cx="4032250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parky, budky (dutiny, </a:t>
            </a:r>
            <a:r>
              <a:rPr lang="cs-CZ" dirty="0" err="1"/>
              <a:t>polodutiny</a:t>
            </a:r>
            <a:r>
              <a:rPr lang="cs-CZ" dirty="0"/>
              <a:t>)</a:t>
            </a:r>
          </a:p>
          <a:p>
            <a:pPr>
              <a:spcBef>
                <a:spcPct val="50000"/>
              </a:spcBef>
            </a:pPr>
            <a:r>
              <a:rPr lang="cs-CZ" dirty="0"/>
              <a:t>- Subsaharská Afrika </a:t>
            </a:r>
          </a:p>
        </p:txBody>
      </p:sp>
      <p:sp>
        <p:nvSpPr>
          <p:cNvPr id="83973" name="Rectangle 17"/>
          <p:cNvSpPr>
            <a:spLocks noChangeArrowheads="1"/>
          </p:cNvSpPr>
          <p:nvPr/>
        </p:nvSpPr>
        <p:spPr bwMode="auto">
          <a:xfrm>
            <a:off x="250825" y="4195763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původně skalní </a:t>
            </a:r>
          </a:p>
          <a:p>
            <a:pPr>
              <a:spcBef>
                <a:spcPct val="50000"/>
              </a:spcBef>
            </a:pPr>
            <a:r>
              <a:rPr lang="cs-CZ" dirty="0"/>
              <a:t>- lidská sídla (dutiny, </a:t>
            </a:r>
            <a:r>
              <a:rPr lang="cs-CZ" dirty="0" err="1"/>
              <a:t>polodutiny</a:t>
            </a:r>
            <a:r>
              <a:rPr lang="cs-CZ" dirty="0"/>
              <a:t>)</a:t>
            </a:r>
          </a:p>
          <a:p>
            <a:pPr>
              <a:spcBef>
                <a:spcPct val="50000"/>
              </a:spcBef>
            </a:pPr>
            <a:r>
              <a:rPr lang="cs-CZ" dirty="0"/>
              <a:t>- středomoří</a:t>
            </a:r>
          </a:p>
        </p:txBody>
      </p:sp>
      <p:pic>
        <p:nvPicPr>
          <p:cNvPr id="83974" name="Picture 2" descr="http://warehouse1.indicia.org.uk/upload/p16qp05f2chqe10sf18h6th81lq44.jpg"/>
          <p:cNvPicPr>
            <a:picLocks noChangeAspect="1" noChangeArrowheads="1"/>
          </p:cNvPicPr>
          <p:nvPr/>
        </p:nvPicPr>
        <p:blipFill>
          <a:blip r:embed="rId4"/>
          <a:srcRect l="18353"/>
          <a:stretch>
            <a:fillRect/>
          </a:stretch>
        </p:blipFill>
        <p:spPr bwMode="auto">
          <a:xfrm>
            <a:off x="4572000" y="260350"/>
            <a:ext cx="4392613" cy="4303713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9" name="Přímá spojovací šipka 8"/>
          <p:cNvCxnSpPr/>
          <p:nvPr/>
        </p:nvCxnSpPr>
        <p:spPr>
          <a:xfrm flipH="1">
            <a:off x="2700338" y="1341438"/>
            <a:ext cx="863600" cy="6477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6156325" y="404813"/>
            <a:ext cx="0" cy="50323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5076825" y="2276475"/>
            <a:ext cx="863600" cy="7302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7" name="Picture 3" descr="C:\Users\Zuza\Desktop\učení\zoologie obr\Avifauna_ČR_byZuza\obrázky k pěvcům\bramborníček hnědý.jpg"/>
          <p:cNvPicPr>
            <a:picLocks noChangeAspect="1" noChangeArrowheads="1"/>
          </p:cNvPicPr>
          <p:nvPr/>
        </p:nvPicPr>
        <p:blipFill>
          <a:blip r:embed="rId3"/>
          <a:srcRect l="19794" t="12495" r="6889" b="19794"/>
          <a:stretch>
            <a:fillRect/>
          </a:stretch>
        </p:blipFill>
        <p:spPr bwMode="auto">
          <a:xfrm>
            <a:off x="4643438" y="188913"/>
            <a:ext cx="4338637" cy="38163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86018" name="TextovéPole 6"/>
          <p:cNvSpPr txBox="1">
            <a:spLocks noChangeArrowheads="1"/>
          </p:cNvSpPr>
          <p:nvPr/>
        </p:nvSpPr>
        <p:spPr bwMode="auto">
          <a:xfrm>
            <a:off x="179388" y="4083050"/>
            <a:ext cx="44640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Bramborníček černohlavý</a:t>
            </a:r>
            <a:r>
              <a:rPr lang="cs-CZ" i="1"/>
              <a:t> </a:t>
            </a:r>
          </a:p>
          <a:p>
            <a:r>
              <a:rPr lang="cs-CZ" i="1"/>
              <a:t>(Saxicola torquata)</a:t>
            </a:r>
          </a:p>
        </p:txBody>
      </p:sp>
      <p:sp>
        <p:nvSpPr>
          <p:cNvPr id="86019" name="TextovéPole 9"/>
          <p:cNvSpPr txBox="1">
            <a:spLocks noChangeArrowheads="1"/>
          </p:cNvSpPr>
          <p:nvPr/>
        </p:nvSpPr>
        <p:spPr bwMode="auto">
          <a:xfrm>
            <a:off x="4643438" y="4083050"/>
            <a:ext cx="4464050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Bramborníček hnědý</a:t>
            </a:r>
            <a:r>
              <a:rPr lang="cs-CZ" i="1"/>
              <a:t> </a:t>
            </a:r>
          </a:p>
          <a:p>
            <a:r>
              <a:rPr lang="cs-CZ" i="1"/>
              <a:t>(Saxicola rubetra)</a:t>
            </a:r>
          </a:p>
        </p:txBody>
      </p:sp>
      <p:sp>
        <p:nvSpPr>
          <p:cNvPr id="86020" name="Rectangle 16"/>
          <p:cNvSpPr>
            <a:spLocks noChangeArrowheads="1"/>
          </p:cNvSpPr>
          <p:nvPr/>
        </p:nvSpPr>
        <p:spPr bwMode="auto">
          <a:xfrm>
            <a:off x="2987675" y="508476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otevřené biotopy</a:t>
            </a:r>
          </a:p>
          <a:p>
            <a:pPr>
              <a:spcBef>
                <a:spcPct val="50000"/>
              </a:spcBef>
            </a:pPr>
            <a:r>
              <a:rPr lang="cs-CZ" dirty="0"/>
              <a:t>- hnízda na zemi</a:t>
            </a:r>
          </a:p>
          <a:p>
            <a:pPr>
              <a:spcBef>
                <a:spcPct val="50000"/>
              </a:spcBef>
            </a:pPr>
            <a:r>
              <a:rPr lang="cs-CZ" dirty="0"/>
              <a:t>- hmyz</a:t>
            </a:r>
          </a:p>
        </p:txBody>
      </p:sp>
      <p:pic>
        <p:nvPicPr>
          <p:cNvPr id="86021" name="Picture 2" descr="http://www.wildlifeinsight.com/wp-content/gallery/gb_birds/stonechat_6604.jpg"/>
          <p:cNvPicPr>
            <a:picLocks noChangeAspect="1" noChangeArrowheads="1"/>
          </p:cNvPicPr>
          <p:nvPr/>
        </p:nvPicPr>
        <p:blipFill>
          <a:blip r:embed="rId4"/>
          <a:srcRect l="11461" r="4216"/>
          <a:stretch>
            <a:fillRect/>
          </a:stretch>
        </p:blipFill>
        <p:spPr bwMode="auto">
          <a:xfrm>
            <a:off x="179388" y="188913"/>
            <a:ext cx="4321175" cy="38417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9" name="Přímá spojovací šipka 8"/>
          <p:cNvCxnSpPr/>
          <p:nvPr/>
        </p:nvCxnSpPr>
        <p:spPr>
          <a:xfrm flipH="1">
            <a:off x="6300788" y="549275"/>
            <a:ext cx="792162" cy="1428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2268538" y="836613"/>
            <a:ext cx="790575" cy="14446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ovéPole 10"/>
          <p:cNvSpPr txBox="1">
            <a:spLocks noChangeArrowheads="1"/>
          </p:cNvSpPr>
          <p:nvPr/>
        </p:nvSpPr>
        <p:spPr bwMode="auto">
          <a:xfrm>
            <a:off x="3419872" y="2298066"/>
            <a:ext cx="4346575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b="1" dirty="0"/>
              <a:t>Slavík modráček</a:t>
            </a:r>
            <a:r>
              <a:rPr lang="cs-CZ" i="1" dirty="0"/>
              <a:t> </a:t>
            </a:r>
          </a:p>
          <a:p>
            <a:r>
              <a:rPr lang="cs-CZ" i="1" dirty="0"/>
              <a:t>(</a:t>
            </a:r>
            <a:r>
              <a:rPr lang="cs-CZ" i="1" dirty="0" err="1"/>
              <a:t>Luscinia</a:t>
            </a:r>
            <a:r>
              <a:rPr lang="cs-CZ" i="1" dirty="0"/>
              <a:t> </a:t>
            </a:r>
            <a:r>
              <a:rPr lang="cs-CZ" i="1" dirty="0" err="1"/>
              <a:t>svecica</a:t>
            </a:r>
            <a:r>
              <a:rPr lang="cs-CZ" i="1" dirty="0"/>
              <a:t>)</a:t>
            </a:r>
          </a:p>
        </p:txBody>
      </p:sp>
      <p:sp>
        <p:nvSpPr>
          <p:cNvPr id="79876" name="TextovéPole 5"/>
          <p:cNvSpPr txBox="1">
            <a:spLocks noChangeArrowheads="1"/>
          </p:cNvSpPr>
          <p:nvPr/>
        </p:nvSpPr>
        <p:spPr bwMode="auto">
          <a:xfrm>
            <a:off x="6300788" y="6165850"/>
            <a:ext cx="2843212" cy="6413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Slavík obecný</a:t>
            </a:r>
            <a:r>
              <a:rPr lang="cs-CZ" i="1"/>
              <a:t> </a:t>
            </a:r>
          </a:p>
          <a:p>
            <a:r>
              <a:rPr lang="cs-CZ" i="1"/>
              <a:t>(Luscinia megarhynchos)</a:t>
            </a:r>
          </a:p>
        </p:txBody>
      </p:sp>
      <p:sp>
        <p:nvSpPr>
          <p:cNvPr id="79878" name="TextovéPole 5"/>
          <p:cNvSpPr txBox="1">
            <a:spLocks noChangeArrowheads="1"/>
          </p:cNvSpPr>
          <p:nvPr/>
        </p:nvSpPr>
        <p:spPr bwMode="auto">
          <a:xfrm>
            <a:off x="3635375" y="6172200"/>
            <a:ext cx="2844800" cy="646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Slavík tmavý</a:t>
            </a:r>
            <a:endParaRPr lang="cs-CZ" i="1"/>
          </a:p>
          <a:p>
            <a:r>
              <a:rPr lang="cs-CZ" i="1"/>
              <a:t>(Luscinia luscinia)</a:t>
            </a:r>
          </a:p>
        </p:txBody>
      </p:sp>
      <p:pic>
        <p:nvPicPr>
          <p:cNvPr id="79882" name="Picture 6" descr="http://cdn2.arkive.org/media/B4/B4540DCA-CA4D-446A-806F-B2648DD5879A/Presentation.Large/Male-bluethroat-singing.jpg"/>
          <p:cNvPicPr>
            <a:picLocks noChangeAspect="1" noChangeArrowheads="1"/>
          </p:cNvPicPr>
          <p:nvPr/>
        </p:nvPicPr>
        <p:blipFill>
          <a:blip r:embed="rId3"/>
          <a:srcRect l="5792" t="10477" r="34892" b="7465"/>
          <a:stretch>
            <a:fillRect/>
          </a:stretch>
        </p:blipFill>
        <p:spPr bwMode="auto">
          <a:xfrm>
            <a:off x="250825" y="260351"/>
            <a:ext cx="3048369" cy="280861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79883" name="Picture 10" descr="http://www.ivansjogren.com/uploads/7/4/9/0/7490894/5731049_orig.jpg"/>
          <p:cNvPicPr>
            <a:picLocks noChangeAspect="1" noChangeArrowheads="1"/>
          </p:cNvPicPr>
          <p:nvPr/>
        </p:nvPicPr>
        <p:blipFill>
          <a:blip r:embed="rId4"/>
          <a:srcRect l="7907" t="19595" r="39174" b="36055"/>
          <a:stretch>
            <a:fillRect/>
          </a:stretch>
        </p:blipFill>
        <p:spPr bwMode="auto">
          <a:xfrm>
            <a:off x="4590336" y="328613"/>
            <a:ext cx="2811030" cy="1958340"/>
          </a:xfrm>
          <a:prstGeom prst="rect">
            <a:avLst/>
          </a:prstGeom>
          <a:noFill/>
          <a:ln w="57150" algn="ctr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21" name="Obdélník 20"/>
          <p:cNvSpPr/>
          <p:nvPr/>
        </p:nvSpPr>
        <p:spPr>
          <a:xfrm>
            <a:off x="4696130" y="383729"/>
            <a:ext cx="458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S</a:t>
            </a:r>
          </a:p>
        </p:txBody>
      </p:sp>
      <p:sp>
        <p:nvSpPr>
          <p:cNvPr id="22" name="Obdélník 21"/>
          <p:cNvSpPr/>
          <p:nvPr/>
        </p:nvSpPr>
        <p:spPr>
          <a:xfrm>
            <a:off x="323528" y="332656"/>
            <a:ext cx="412292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J</a:t>
            </a:r>
          </a:p>
        </p:txBody>
      </p:sp>
      <p:cxnSp>
        <p:nvCxnSpPr>
          <p:cNvPr id="28" name="Přímá spojovací šipka 27"/>
          <p:cNvCxnSpPr/>
          <p:nvPr/>
        </p:nvCxnSpPr>
        <p:spPr>
          <a:xfrm flipH="1">
            <a:off x="2339752" y="1079943"/>
            <a:ext cx="863600" cy="2159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Přímá spojovací šipka 29"/>
          <p:cNvCxnSpPr>
            <a:cxnSpLocks/>
          </p:cNvCxnSpPr>
          <p:nvPr/>
        </p:nvCxnSpPr>
        <p:spPr>
          <a:xfrm flipH="1" flipV="1">
            <a:off x="6202254" y="998698"/>
            <a:ext cx="792162" cy="71437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Image result for slavik tmavy&quot;">
            <a:extLst>
              <a:ext uri="{FF2B5EF4-FFF2-40B4-BE49-F238E27FC236}">
                <a16:creationId xmlns:a16="http://schemas.microsoft.com/office/drawing/2014/main" id="{9CA80E4A-F3EE-46EC-93B9-1C856C78A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96" t="8725" b="13333"/>
          <a:stretch/>
        </p:blipFill>
        <p:spPr bwMode="auto">
          <a:xfrm>
            <a:off x="3180297" y="3573016"/>
            <a:ext cx="2905714" cy="2546450"/>
          </a:xfrm>
          <a:prstGeom prst="rect">
            <a:avLst/>
          </a:prstGeom>
          <a:noFill/>
          <a:ln w="762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Přímá spojovací šipka 15"/>
          <p:cNvCxnSpPr>
            <a:cxnSpLocks/>
          </p:cNvCxnSpPr>
          <p:nvPr/>
        </p:nvCxnSpPr>
        <p:spPr>
          <a:xfrm flipV="1">
            <a:off x="3022903" y="4778247"/>
            <a:ext cx="903303" cy="758992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Image result for slavik obecny&quot;">
            <a:extLst>
              <a:ext uri="{FF2B5EF4-FFF2-40B4-BE49-F238E27FC236}">
                <a16:creationId xmlns:a16="http://schemas.microsoft.com/office/drawing/2014/main" id="{A01145D7-E74A-4FD5-A112-FAA03C09E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9" r="35825"/>
          <a:stretch/>
        </p:blipFill>
        <p:spPr bwMode="auto">
          <a:xfrm>
            <a:off x="6257241" y="3573016"/>
            <a:ext cx="1925891" cy="2500946"/>
          </a:xfrm>
          <a:prstGeom prst="rect">
            <a:avLst/>
          </a:prstGeom>
          <a:noFill/>
          <a:ln w="76200">
            <a:solidFill>
              <a:srgbClr val="99CC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Přímá spojovací šipka 12"/>
          <p:cNvCxnSpPr>
            <a:cxnSpLocks/>
          </p:cNvCxnSpPr>
          <p:nvPr/>
        </p:nvCxnSpPr>
        <p:spPr>
          <a:xfrm flipV="1">
            <a:off x="6115845" y="5537239"/>
            <a:ext cx="394164" cy="86389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5" descr="C:\Users\Zuza\Desktop\učení\zoologie obr\Avifauna_ČR_byZuza\obrázky k pěvcům\kos horský.jpg"/>
          <p:cNvPicPr>
            <a:picLocks noChangeAspect="1" noChangeArrowheads="1"/>
          </p:cNvPicPr>
          <p:nvPr/>
        </p:nvPicPr>
        <p:blipFill>
          <a:blip r:embed="rId3"/>
          <a:srcRect l="23112"/>
          <a:stretch>
            <a:fillRect/>
          </a:stretch>
        </p:blipFill>
        <p:spPr bwMode="auto">
          <a:xfrm>
            <a:off x="4932363" y="908720"/>
            <a:ext cx="3968750" cy="34305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88067" name="TextovéPole 7"/>
          <p:cNvSpPr txBox="1">
            <a:spLocks noChangeArrowheads="1"/>
          </p:cNvSpPr>
          <p:nvPr/>
        </p:nvSpPr>
        <p:spPr bwMode="auto">
          <a:xfrm>
            <a:off x="2771775" y="5292725"/>
            <a:ext cx="4751388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Kos černý</a:t>
            </a:r>
            <a:r>
              <a:rPr lang="cs-CZ" i="1"/>
              <a:t> (Turdus merula)</a:t>
            </a:r>
          </a:p>
        </p:txBody>
      </p:sp>
      <p:sp>
        <p:nvSpPr>
          <p:cNvPr id="88068" name="TextovéPole 16"/>
          <p:cNvSpPr txBox="1">
            <a:spLocks noChangeArrowheads="1"/>
          </p:cNvSpPr>
          <p:nvPr/>
        </p:nvSpPr>
        <p:spPr bwMode="auto">
          <a:xfrm>
            <a:off x="5003800" y="4365104"/>
            <a:ext cx="475297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Kos horský</a:t>
            </a:r>
            <a:r>
              <a:rPr lang="cs-CZ" i="1" dirty="0"/>
              <a:t> (</a:t>
            </a:r>
            <a:r>
              <a:rPr lang="cs-CZ" i="1" dirty="0" err="1"/>
              <a:t>Turdus</a:t>
            </a:r>
            <a:r>
              <a:rPr lang="cs-CZ" i="1" dirty="0"/>
              <a:t> </a:t>
            </a:r>
            <a:r>
              <a:rPr lang="cs-CZ" i="1" dirty="0" err="1"/>
              <a:t>torquatus</a:t>
            </a:r>
            <a:r>
              <a:rPr lang="cs-CZ" i="1" dirty="0"/>
              <a:t>) </a:t>
            </a:r>
          </a:p>
        </p:txBody>
      </p:sp>
      <p:sp>
        <p:nvSpPr>
          <p:cNvPr id="88069" name="Rectangle 16"/>
          <p:cNvSpPr>
            <a:spLocks noChangeArrowheads="1"/>
          </p:cNvSpPr>
          <p:nvPr/>
        </p:nvSpPr>
        <p:spPr bwMode="auto">
          <a:xfrm>
            <a:off x="3095625" y="5661025"/>
            <a:ext cx="4572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les </a:t>
            </a:r>
            <a:r>
              <a:rPr lang="cs-CZ">
                <a:sym typeface="Wingdings" pitchFamily="2" charset="2"/>
              </a:rPr>
              <a:t></a:t>
            </a:r>
            <a:r>
              <a:rPr lang="cs-CZ"/>
              <a:t> město</a:t>
            </a:r>
          </a:p>
        </p:txBody>
      </p:sp>
      <p:sp>
        <p:nvSpPr>
          <p:cNvPr id="88070" name="Rectangle 16"/>
          <p:cNvSpPr>
            <a:spLocks noChangeArrowheads="1"/>
          </p:cNvSpPr>
          <p:nvPr/>
        </p:nvSpPr>
        <p:spPr bwMode="auto">
          <a:xfrm>
            <a:off x="5435599" y="4656931"/>
            <a:ext cx="2449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horské lesy</a:t>
            </a:r>
          </a:p>
        </p:txBody>
      </p:sp>
      <p:sp>
        <p:nvSpPr>
          <p:cNvPr id="88071" name="Rectangle 16"/>
          <p:cNvSpPr>
            <a:spLocks noChangeArrowheads="1"/>
          </p:cNvSpPr>
          <p:nvPr/>
        </p:nvSpPr>
        <p:spPr bwMode="auto">
          <a:xfrm>
            <a:off x="5903913" y="5477669"/>
            <a:ext cx="3240087" cy="78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hmyz, žížaly, plži, bobule</a:t>
            </a:r>
          </a:p>
          <a:p>
            <a:pPr>
              <a:spcBef>
                <a:spcPct val="50000"/>
              </a:spcBef>
            </a:pPr>
            <a:r>
              <a:rPr lang="cs-CZ" dirty="0"/>
              <a:t>- hnízda v keřích</a:t>
            </a:r>
          </a:p>
        </p:txBody>
      </p:sp>
      <p:cxnSp>
        <p:nvCxnSpPr>
          <p:cNvPr id="11" name="Přímá spojovací šipka 10"/>
          <p:cNvCxnSpPr/>
          <p:nvPr/>
        </p:nvCxnSpPr>
        <p:spPr>
          <a:xfrm flipV="1">
            <a:off x="5003800" y="2060848"/>
            <a:ext cx="576263" cy="1428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H:\obratlovci prednasky\pevci foto\kos sami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78" y="3056550"/>
            <a:ext cx="2346506" cy="166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46" name="Picture 2" descr="http://www.oiseaux-birds.com/passeriformes/turdides/merle-ailes-grises/merle-ailes-grises-male-iw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3401888"/>
            <a:ext cx="2808288" cy="187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http://m3.i.pbase.com/o4/20/648320/1/60810723.Whiteblackbird.jpg"/>
          <p:cNvPicPr>
            <a:picLocks noChangeAspect="1" noChangeArrowheads="1"/>
          </p:cNvPicPr>
          <p:nvPr/>
        </p:nvPicPr>
        <p:blipFill>
          <a:blip r:embed="rId6"/>
          <a:srcRect l="13860" t="6888"/>
          <a:stretch>
            <a:fillRect/>
          </a:stretch>
        </p:blipFill>
        <p:spPr bwMode="auto">
          <a:xfrm>
            <a:off x="179388" y="4841875"/>
            <a:ext cx="2403475" cy="190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8066" name="Picture 6" descr="C:\Users\Zuza\Desktop\učení\zoologie obr\Avifauna_ČR_byZuza\obrázky k pěvcům\Turdus-merula_Tenerife_009.jpg"/>
          <p:cNvPicPr>
            <a:picLocks noChangeAspect="1" noChangeArrowheads="1"/>
          </p:cNvPicPr>
          <p:nvPr/>
        </p:nvPicPr>
        <p:blipFill>
          <a:blip r:embed="rId7"/>
          <a:srcRect l="23898" t="22923" r="2528" b="4852"/>
          <a:stretch>
            <a:fillRect/>
          </a:stretch>
        </p:blipFill>
        <p:spPr bwMode="auto">
          <a:xfrm>
            <a:off x="179388" y="269181"/>
            <a:ext cx="4373562" cy="28717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1263650" y="142875"/>
            <a:ext cx="7772400" cy="838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		Čeleď: </a:t>
            </a:r>
            <a:r>
              <a:rPr lang="cs-CZ" sz="2800" b="1" dirty="0">
                <a:latin typeface="+mj-lt"/>
              </a:rPr>
              <a:t>Drozdovití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Turdidae</a:t>
            </a:r>
            <a:r>
              <a:rPr lang="cs-CZ" sz="2800" dirty="0">
                <a:latin typeface="+mj-lt"/>
              </a:rPr>
              <a:t>)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 descr="C:\Users\Zuza\Desktop\učení\zoologie obr\Avifauna_ČR_byZuza\obrázky k pěvcům\drozd cvrčala.jpg"/>
          <p:cNvPicPr>
            <a:picLocks noChangeAspect="1" noChangeArrowheads="1"/>
          </p:cNvPicPr>
          <p:nvPr/>
        </p:nvPicPr>
        <p:blipFill>
          <a:blip r:embed="rId3"/>
          <a:srcRect l="34962" t="23122" r="4990" b="15968"/>
          <a:stretch>
            <a:fillRect/>
          </a:stretch>
        </p:blipFill>
        <p:spPr bwMode="auto">
          <a:xfrm>
            <a:off x="4572000" y="3587750"/>
            <a:ext cx="4176713" cy="2865438"/>
          </a:xfrm>
          <a:prstGeom prst="rect">
            <a:avLst/>
          </a:prstGeom>
          <a:noFill/>
          <a:ln w="57150" algn="ctr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90114" name="Picture 5" descr="C:\Users\Zuza\Desktop\učení\zoologie obr\Avifauna_ČR_byZuza\obrázky k pěvcům\drozd-bravnik-88x_13a301.jpg"/>
          <p:cNvPicPr>
            <a:picLocks noChangeAspect="1" noChangeArrowheads="1"/>
          </p:cNvPicPr>
          <p:nvPr/>
        </p:nvPicPr>
        <p:blipFill>
          <a:blip r:embed="rId4"/>
          <a:srcRect l="22800" t="15816" r="11270" b="15907"/>
          <a:stretch>
            <a:fillRect/>
          </a:stretch>
        </p:blipFill>
        <p:spPr bwMode="auto">
          <a:xfrm>
            <a:off x="250825" y="3659188"/>
            <a:ext cx="4033838" cy="27844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90115" name="TextovéPole 4"/>
          <p:cNvSpPr txBox="1">
            <a:spLocks noChangeArrowheads="1"/>
          </p:cNvSpPr>
          <p:nvPr/>
        </p:nvSpPr>
        <p:spPr bwMode="auto">
          <a:xfrm>
            <a:off x="4800600" y="3141663"/>
            <a:ext cx="434340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Drozd kvíčala </a:t>
            </a:r>
            <a:r>
              <a:rPr lang="cs-CZ" i="1"/>
              <a:t>(Turdus pilaris)</a:t>
            </a:r>
          </a:p>
        </p:txBody>
      </p:sp>
      <p:sp>
        <p:nvSpPr>
          <p:cNvPr id="90116" name="TextovéPole 9"/>
          <p:cNvSpPr txBox="1">
            <a:spLocks noChangeArrowheads="1"/>
          </p:cNvSpPr>
          <p:nvPr/>
        </p:nvSpPr>
        <p:spPr bwMode="auto">
          <a:xfrm>
            <a:off x="350838" y="6453188"/>
            <a:ext cx="4005262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Drozd brávník </a:t>
            </a:r>
            <a:r>
              <a:rPr lang="cs-CZ" i="1"/>
              <a:t>(Turdus viscivorus)</a:t>
            </a:r>
          </a:p>
        </p:txBody>
      </p:sp>
      <p:sp>
        <p:nvSpPr>
          <p:cNvPr id="90117" name="TextovéPole 10"/>
          <p:cNvSpPr txBox="1">
            <a:spLocks noChangeArrowheads="1"/>
          </p:cNvSpPr>
          <p:nvPr/>
        </p:nvSpPr>
        <p:spPr bwMode="auto">
          <a:xfrm>
            <a:off x="4572000" y="6443663"/>
            <a:ext cx="3455988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Drozd cvrčala </a:t>
            </a:r>
            <a:r>
              <a:rPr lang="cs-CZ" i="1"/>
              <a:t>(Turdus iliacus)</a:t>
            </a:r>
          </a:p>
        </p:txBody>
      </p:sp>
      <p:sp>
        <p:nvSpPr>
          <p:cNvPr id="90118" name="TextovéPole 11"/>
          <p:cNvSpPr txBox="1">
            <a:spLocks noChangeArrowheads="1"/>
          </p:cNvSpPr>
          <p:nvPr/>
        </p:nvSpPr>
        <p:spPr bwMode="auto">
          <a:xfrm>
            <a:off x="106363" y="3275013"/>
            <a:ext cx="3889375" cy="369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Drozd zpěvný </a:t>
            </a:r>
            <a:r>
              <a:rPr lang="cs-CZ" i="1"/>
              <a:t>(Turdus philomelos)</a:t>
            </a:r>
          </a:p>
        </p:txBody>
      </p:sp>
      <p:pic>
        <p:nvPicPr>
          <p:cNvPr id="90119" name="Picture 2" descr="https://c2.staticflickr.com/6/5210/5327921180_2debca7cb3_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950" y="115888"/>
            <a:ext cx="4464050" cy="31654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90120" name="Picture 4" descr="http://m8.i.pbase.com/v3/08/586108/1/51734558.kramsvogel.pbase3.2.jpg"/>
          <p:cNvPicPr>
            <a:picLocks noChangeAspect="1" noChangeArrowheads="1"/>
          </p:cNvPicPr>
          <p:nvPr/>
        </p:nvPicPr>
        <p:blipFill>
          <a:blip r:embed="rId6"/>
          <a:srcRect l="15898" t="8244" r="3033" b="5191"/>
          <a:stretch>
            <a:fillRect/>
          </a:stretch>
        </p:blipFill>
        <p:spPr bwMode="auto">
          <a:xfrm>
            <a:off x="4787900" y="115888"/>
            <a:ext cx="4248150" cy="30257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cxnSp>
        <p:nvCxnSpPr>
          <p:cNvPr id="13" name="Přímá spojovací šipka 12"/>
          <p:cNvCxnSpPr/>
          <p:nvPr/>
        </p:nvCxnSpPr>
        <p:spPr>
          <a:xfrm flipH="1">
            <a:off x="6084888" y="549275"/>
            <a:ext cx="790575" cy="1428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6443663" y="4581525"/>
            <a:ext cx="720725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2124075" y="1484313"/>
            <a:ext cx="647700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1908175" y="4797425"/>
            <a:ext cx="647700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3">
            <a:extLst>
              <a:ext uri="{FF2B5EF4-FFF2-40B4-BE49-F238E27FC236}">
                <a16:creationId xmlns:a16="http://schemas.microsoft.com/office/drawing/2014/main" id="{232607F1-5D25-451A-AEF2-11EA7ECDC219}"/>
              </a:ext>
            </a:extLst>
          </p:cNvPr>
          <p:cNvCxnSpPr/>
          <p:nvPr/>
        </p:nvCxnSpPr>
        <p:spPr>
          <a:xfrm flipH="1">
            <a:off x="6084168" y="3501008"/>
            <a:ext cx="720725" cy="43180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http://g.denik.cz/s/ng/2012/09/172912245_e810449bc2_o-1.jpg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0735" y="188913"/>
            <a:ext cx="3962440" cy="2664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211" name="Picture 4" descr="C:\Users\Zuza\Desktop\učení\zoologie obr\Avifauna_ČR_byZuza\obrázky k pěvcům\špaček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908050"/>
            <a:ext cx="4532312" cy="32400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94212" name="TextovéPole 7"/>
          <p:cNvSpPr txBox="1">
            <a:spLocks noChangeArrowheads="1"/>
          </p:cNvSpPr>
          <p:nvPr/>
        </p:nvSpPr>
        <p:spPr bwMode="auto">
          <a:xfrm>
            <a:off x="179388" y="4292600"/>
            <a:ext cx="384810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Špaček obecný</a:t>
            </a:r>
            <a:r>
              <a:rPr lang="cs-CZ" i="1" dirty="0"/>
              <a:t> (</a:t>
            </a:r>
            <a:r>
              <a:rPr lang="cs-CZ" i="1" dirty="0" err="1"/>
              <a:t>Sturnus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r>
              <a:rPr lang="cs-CZ" i="1" dirty="0"/>
              <a:t>)</a:t>
            </a:r>
          </a:p>
        </p:txBody>
      </p:sp>
      <p:sp>
        <p:nvSpPr>
          <p:cNvPr id="94213" name="Rectangle 2"/>
          <p:cNvSpPr txBox="1">
            <a:spLocks noChangeArrowheads="1"/>
          </p:cNvSpPr>
          <p:nvPr/>
        </p:nvSpPr>
        <p:spPr bwMode="auto">
          <a:xfrm>
            <a:off x="179388" y="188913"/>
            <a:ext cx="7772400" cy="806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>
                <a:latin typeface="+mj-lt"/>
              </a:rPr>
              <a:t>Špačkovití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Sturnidae</a:t>
            </a:r>
            <a:r>
              <a:rPr lang="cs-CZ" sz="2800" dirty="0">
                <a:latin typeface="+mj-lt"/>
              </a:rPr>
              <a:t>)</a:t>
            </a:r>
          </a:p>
        </p:txBody>
      </p:sp>
      <p:sp>
        <p:nvSpPr>
          <p:cNvPr id="94214" name="Rectangle 15"/>
          <p:cNvSpPr>
            <a:spLocks noChangeArrowheads="1"/>
          </p:cNvSpPr>
          <p:nvPr/>
        </p:nvSpPr>
        <p:spPr bwMode="auto">
          <a:xfrm>
            <a:off x="827088" y="47244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/>
              <a:t>- otevřená krajina</a:t>
            </a:r>
          </a:p>
          <a:p>
            <a:pPr>
              <a:spcBef>
                <a:spcPct val="50000"/>
              </a:spcBef>
            </a:pPr>
            <a:r>
              <a:rPr lang="cs-CZ"/>
              <a:t>- dutiny</a:t>
            </a:r>
          </a:p>
          <a:p>
            <a:pPr>
              <a:spcBef>
                <a:spcPct val="50000"/>
              </a:spcBef>
            </a:pPr>
            <a:r>
              <a:rPr lang="cs-CZ"/>
              <a:t>- bezobratlí, plody</a:t>
            </a:r>
          </a:p>
        </p:txBody>
      </p:sp>
      <p:pic>
        <p:nvPicPr>
          <p:cNvPr id="101378" name="Picture 2" descr="http://www.ireceptar.cz/res/data/248/02967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81463" y="2997200"/>
            <a:ext cx="4738687" cy="3600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/>
              <a:t>Zápočet:</a:t>
            </a:r>
            <a:endParaRPr lang="en-US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Testové otázky (anatomie i ekologie)</a:t>
            </a:r>
          </a:p>
          <a:p>
            <a:endParaRPr lang="cs-CZ" dirty="0"/>
          </a:p>
          <a:p>
            <a:r>
              <a:rPr lang="cs-CZ" dirty="0" err="1"/>
              <a:t>Poznávačka</a:t>
            </a:r>
            <a:r>
              <a:rPr lang="cs-CZ" dirty="0"/>
              <a:t>: 20 obrázků zmiňovaných druhů (zařadit </a:t>
            </a:r>
            <a:r>
              <a:rPr lang="cs-CZ" dirty="0" err="1"/>
              <a:t>nepěvce</a:t>
            </a:r>
            <a:r>
              <a:rPr lang="cs-CZ" dirty="0"/>
              <a:t> do řádu, pěvce do čeledi)</a:t>
            </a:r>
          </a:p>
          <a:p>
            <a:pPr marL="457200" lvl="1" indent="0">
              <a:buNone/>
            </a:pPr>
            <a:r>
              <a:rPr lang="cs-CZ" dirty="0"/>
              <a:t>			</a:t>
            </a:r>
          </a:p>
          <a:p>
            <a:r>
              <a:rPr lang="cs-CZ" dirty="0" err="1"/>
              <a:t>Poznávačka</a:t>
            </a:r>
            <a:r>
              <a:rPr lang="cs-CZ" dirty="0"/>
              <a:t> č.2: hlasy</a:t>
            </a:r>
          </a:p>
        </p:txBody>
      </p:sp>
    </p:spTree>
    <p:extLst>
      <p:ext uri="{BB962C8B-B14F-4D97-AF65-F5344CB8AC3E}">
        <p14:creationId xmlns:p14="http://schemas.microsoft.com/office/powerpoint/2010/main" val="19436027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TextovéPole 15"/>
          <p:cNvSpPr txBox="1">
            <a:spLocks noChangeArrowheads="1"/>
          </p:cNvSpPr>
          <p:nvPr/>
        </p:nvSpPr>
        <p:spPr bwMode="auto">
          <a:xfrm>
            <a:off x="1050925" y="4207570"/>
            <a:ext cx="35560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Žluva hajní</a:t>
            </a:r>
            <a:r>
              <a:rPr lang="cs-CZ" dirty="0"/>
              <a:t> (</a:t>
            </a:r>
            <a:r>
              <a:rPr lang="cs-CZ" i="1" dirty="0"/>
              <a:t>Oriolus oriolus</a:t>
            </a:r>
            <a:r>
              <a:rPr lang="cs-CZ" dirty="0"/>
              <a:t>)</a:t>
            </a:r>
          </a:p>
        </p:txBody>
      </p:sp>
      <p:sp>
        <p:nvSpPr>
          <p:cNvPr id="23556" name="Rectangle 2"/>
          <p:cNvSpPr txBox="1">
            <a:spLocks noChangeArrowheads="1"/>
          </p:cNvSpPr>
          <p:nvPr/>
        </p:nvSpPr>
        <p:spPr bwMode="auto">
          <a:xfrm>
            <a:off x="250825" y="404813"/>
            <a:ext cx="7772400" cy="1119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 err="1">
                <a:latin typeface="+mj-lt"/>
              </a:rPr>
              <a:t>Žluvovití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Oriolidae</a:t>
            </a:r>
            <a:r>
              <a:rPr lang="cs-CZ" sz="2800" dirty="0">
                <a:latin typeface="+mj-lt"/>
              </a:rPr>
              <a:t>)</a:t>
            </a:r>
          </a:p>
          <a:p>
            <a:pPr marL="342900" indent="-342900">
              <a:spcBef>
                <a:spcPct val="20000"/>
              </a:spcBef>
            </a:pPr>
            <a:endParaRPr lang="cs-CZ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583695"/>
            <a:ext cx="4503948" cy="3002632"/>
          </a:xfrm>
          <a:prstGeom prst="rect">
            <a:avLst/>
          </a:prstGeom>
          <a:ln w="57150">
            <a:solidFill>
              <a:srgbClr val="99CC00"/>
            </a:solidFill>
          </a:ln>
        </p:spPr>
      </p:pic>
      <p:pic>
        <p:nvPicPr>
          <p:cNvPr id="23554" name="Picture 2" descr="zluva-hajni-2503"/>
          <p:cNvPicPr>
            <a:picLocks noChangeAspect="1" noChangeArrowheads="1"/>
          </p:cNvPicPr>
          <p:nvPr/>
        </p:nvPicPr>
        <p:blipFill>
          <a:blip r:embed="rId4"/>
          <a:srcRect l="2528" t="18875" r="8028" b="7417"/>
          <a:stretch>
            <a:fillRect/>
          </a:stretch>
        </p:blipFill>
        <p:spPr bwMode="auto">
          <a:xfrm>
            <a:off x="467544" y="1167325"/>
            <a:ext cx="5111750" cy="28082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E8496A3-FBBC-4EDE-B20E-FC0A225B8182}"/>
              </a:ext>
            </a:extLst>
          </p:cNvPr>
          <p:cNvSpPr txBox="1"/>
          <p:nvPr/>
        </p:nvSpPr>
        <p:spPr>
          <a:xfrm>
            <a:off x="755576" y="5157192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nížinné lesy</a:t>
            </a:r>
          </a:p>
          <a:p>
            <a:r>
              <a:rPr lang="cs-CZ" dirty="0"/>
              <a:t>- dálkový migrant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3"/>
          <p:cNvSpPr txBox="1">
            <a:spLocks noChangeArrowheads="1"/>
          </p:cNvSpPr>
          <p:nvPr/>
        </p:nvSpPr>
        <p:spPr bwMode="auto">
          <a:xfrm>
            <a:off x="437703" y="188640"/>
            <a:ext cx="8886825" cy="6003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400" b="1" dirty="0"/>
              <a:t>Naučte se tyhle hlasy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chřástal polní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crex-crex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crex-crex</a:t>
            </a:r>
            <a:r>
              <a:rPr lang="cs-CZ" altLang="cs-CZ" sz="2400" dirty="0"/>
              <a:t>, ... jako přes hřeben)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čejka chocholatá</a:t>
            </a:r>
            <a:r>
              <a:rPr lang="cs-CZ" altLang="cs-CZ" sz="2400" dirty="0"/>
              <a:t> (jako UFO)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hrdlička zahradní</a:t>
            </a:r>
            <a:r>
              <a:rPr lang="cs-CZ" altLang="cs-CZ" sz="2400" dirty="0"/>
              <a:t> (</a:t>
            </a:r>
            <a:r>
              <a:rPr lang="cs-CZ" altLang="cs-CZ" sz="2400" dirty="0" err="1"/>
              <a:t>chu-chů-chu</a:t>
            </a:r>
            <a:r>
              <a:rPr lang="cs-CZ" altLang="cs-CZ" sz="2400" dirty="0"/>
              <a:t>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křepelka polní</a:t>
            </a:r>
            <a:r>
              <a:rPr lang="cs-CZ" altLang="cs-CZ" sz="2400" dirty="0"/>
              <a:t> (pět peněz)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strnad obecný</a:t>
            </a:r>
            <a:r>
              <a:rPr lang="cs-CZ" altLang="cs-CZ" sz="2400" dirty="0"/>
              <a:t> (kdyby jsi </a:t>
            </a:r>
            <a:r>
              <a:rPr lang="cs-CZ" altLang="cs-CZ" sz="2400" dirty="0" err="1"/>
              <a:t>sedláčku</a:t>
            </a:r>
            <a:r>
              <a:rPr lang="cs-CZ" altLang="cs-CZ" sz="2400" dirty="0"/>
              <a:t> </a:t>
            </a:r>
            <a:r>
              <a:rPr lang="cs-CZ" altLang="cs-CZ" sz="2400" dirty="0" err="1"/>
              <a:t>chcíííp</a:t>
            </a:r>
            <a:r>
              <a:rPr lang="cs-CZ" altLang="cs-CZ" sz="2400" dirty="0"/>
              <a:t>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kos černý</a:t>
            </a:r>
            <a:r>
              <a:rPr lang="cs-CZ" altLang="cs-CZ" sz="2400" dirty="0"/>
              <a:t> (melancholická flétna cestou z hospody)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budníček menší</a:t>
            </a:r>
            <a:r>
              <a:rPr lang="cs-CZ" altLang="cs-CZ" sz="2400" dirty="0"/>
              <a:t> (cip-cap, cip-cap, cip-cap, cip-cap)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pěnkava obecná</a:t>
            </a:r>
            <a:r>
              <a:rPr lang="cs-CZ" altLang="cs-CZ" sz="2400" dirty="0"/>
              <a:t> (jak nám to sluníčko překrásně svítí)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sýkora koňadra </a:t>
            </a:r>
            <a:r>
              <a:rPr lang="cs-CZ" altLang="cs-CZ" sz="2400" dirty="0"/>
              <a:t>(</a:t>
            </a:r>
            <a:r>
              <a:rPr lang="cs-CZ" altLang="cs-CZ" sz="2400" dirty="0" err="1"/>
              <a:t>tý-dim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tý-dim</a:t>
            </a:r>
            <a:r>
              <a:rPr lang="cs-CZ" altLang="cs-CZ" sz="2400" dirty="0"/>
              <a:t>)</a:t>
            </a:r>
          </a:p>
          <a:p>
            <a:pPr marL="457200" indent="-457200">
              <a:spcBef>
                <a:spcPct val="50000"/>
              </a:spcBef>
              <a:buFont typeface="+mj-lt"/>
              <a:buAutoNum type="arabicPeriod"/>
            </a:pPr>
            <a:r>
              <a:rPr lang="cs-CZ" altLang="cs-CZ" sz="2400" b="1" dirty="0"/>
              <a:t>kukačka obecná </a:t>
            </a:r>
            <a:r>
              <a:rPr lang="cs-CZ" altLang="cs-CZ" sz="2400" dirty="0"/>
              <a:t>(ku-ku)</a:t>
            </a:r>
          </a:p>
        </p:txBody>
      </p:sp>
      <p:pic>
        <p:nvPicPr>
          <p:cNvPr id="2" name="057_Chřástal_polní_Crex_crex">
            <a:hlinkClick r:id="" action="ppaction://media"/>
            <a:extLst>
              <a:ext uri="{FF2B5EF4-FFF2-40B4-BE49-F238E27FC236}">
                <a16:creationId xmlns:a16="http://schemas.microsoft.com/office/drawing/2014/main" id="{25FF14B9-EEE5-442B-AAFD-7AE2C8F8EA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13" y="703015"/>
            <a:ext cx="487363" cy="487362"/>
          </a:xfrm>
          <a:prstGeom prst="rect">
            <a:avLst/>
          </a:prstGeom>
        </p:spPr>
      </p:pic>
      <p:pic>
        <p:nvPicPr>
          <p:cNvPr id="3" name="069_Čejka_chocholatá_Vanellus_vanellus">
            <a:hlinkClick r:id="" action="ppaction://media"/>
            <a:extLst>
              <a:ext uri="{FF2B5EF4-FFF2-40B4-BE49-F238E27FC236}">
                <a16:creationId xmlns:a16="http://schemas.microsoft.com/office/drawing/2014/main" id="{28E9F9E3-3189-4B27-8479-36D0CA0F47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13" y="1285453"/>
            <a:ext cx="487363" cy="487363"/>
          </a:xfrm>
          <a:prstGeom prst="rect">
            <a:avLst/>
          </a:prstGeom>
        </p:spPr>
      </p:pic>
      <p:pic>
        <p:nvPicPr>
          <p:cNvPr id="5" name="106_Hrdlička_zahradní_Streptopelia_decaocto">
            <a:hlinkClick r:id="" action="ppaction://media"/>
            <a:extLst>
              <a:ext uri="{FF2B5EF4-FFF2-40B4-BE49-F238E27FC236}">
                <a16:creationId xmlns:a16="http://schemas.microsoft.com/office/drawing/2014/main" id="{A8867940-11BE-4471-AC63-9C60E0FDB98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413" y="1772816"/>
            <a:ext cx="487363" cy="487362"/>
          </a:xfrm>
          <a:prstGeom prst="rect">
            <a:avLst/>
          </a:prstGeom>
        </p:spPr>
      </p:pic>
      <p:pic>
        <p:nvPicPr>
          <p:cNvPr id="6" name="049_Křepelka_polní_Coturnix_coturnix">
            <a:hlinkClick r:id="" action="ppaction://media"/>
            <a:extLst>
              <a:ext uri="{FF2B5EF4-FFF2-40B4-BE49-F238E27FC236}">
                <a16:creationId xmlns:a16="http://schemas.microsoft.com/office/drawing/2014/main" id="{7CAD3F7E-3A89-4AB3-BD8D-122126F9813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534" y="2348879"/>
            <a:ext cx="487362" cy="487363"/>
          </a:xfrm>
          <a:prstGeom prst="rect">
            <a:avLst/>
          </a:prstGeom>
        </p:spPr>
      </p:pic>
      <p:pic>
        <p:nvPicPr>
          <p:cNvPr id="7" name="272_Strnad_obecný_Emberiza_citrinella_zpěv">
            <a:hlinkClick r:id="" action="ppaction://media"/>
            <a:extLst>
              <a:ext uri="{FF2B5EF4-FFF2-40B4-BE49-F238E27FC236}">
                <a16:creationId xmlns:a16="http://schemas.microsoft.com/office/drawing/2014/main" id="{5F6D3FC1-9DA2-428F-A5FD-969CE3C9F6A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8149" y="2852936"/>
            <a:ext cx="487362" cy="487362"/>
          </a:xfrm>
          <a:prstGeom prst="rect">
            <a:avLst/>
          </a:prstGeom>
        </p:spPr>
      </p:pic>
      <p:pic>
        <p:nvPicPr>
          <p:cNvPr id="8" name="152_Kos_černý_Turdus_merula_zpěv">
            <a:hlinkClick r:id="" action="ppaction://media"/>
            <a:extLst>
              <a:ext uri="{FF2B5EF4-FFF2-40B4-BE49-F238E27FC236}">
                <a16:creationId xmlns:a16="http://schemas.microsoft.com/office/drawing/2014/main" id="{C1541371-D825-4163-A32F-7068919D980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534" y="3412405"/>
            <a:ext cx="487363" cy="487362"/>
          </a:xfrm>
          <a:prstGeom prst="rect">
            <a:avLst/>
          </a:prstGeom>
        </p:spPr>
      </p:pic>
      <p:pic>
        <p:nvPicPr>
          <p:cNvPr id="9" name="214_Budníček_menší_Phylloscopus_collybita_zpěv">
            <a:hlinkClick r:id="" action="ppaction://media"/>
            <a:extLst>
              <a:ext uri="{FF2B5EF4-FFF2-40B4-BE49-F238E27FC236}">
                <a16:creationId xmlns:a16="http://schemas.microsoft.com/office/drawing/2014/main" id="{FFC3A746-D97B-4A48-8BB0-5F965DEDA0A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592" y="3970684"/>
            <a:ext cx="487362" cy="487363"/>
          </a:xfrm>
          <a:prstGeom prst="rect">
            <a:avLst/>
          </a:prstGeom>
        </p:spPr>
      </p:pic>
      <p:pic>
        <p:nvPicPr>
          <p:cNvPr id="10" name="246_Pěnkava_obecná_Fringilla_coelebs_zpěv">
            <a:hlinkClick r:id="" action="ppaction://media"/>
            <a:extLst>
              <a:ext uri="{FF2B5EF4-FFF2-40B4-BE49-F238E27FC236}">
                <a16:creationId xmlns:a16="http://schemas.microsoft.com/office/drawing/2014/main" id="{4A2BEFDE-6FF7-45A7-85B5-244C03A78962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7413" y="4509218"/>
            <a:ext cx="487362" cy="487363"/>
          </a:xfrm>
          <a:prstGeom prst="rect">
            <a:avLst/>
          </a:prstGeom>
        </p:spPr>
      </p:pic>
      <p:pic>
        <p:nvPicPr>
          <p:cNvPr id="11" name="230_Sýkora_koňadra_Parus_major_zpěv">
            <a:hlinkClick r:id="" action="ppaction://media"/>
            <a:extLst>
              <a:ext uri="{FF2B5EF4-FFF2-40B4-BE49-F238E27FC236}">
                <a16:creationId xmlns:a16="http://schemas.microsoft.com/office/drawing/2014/main" id="{B95307A8-8778-4BDD-8BB2-02D00ACF93FE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0533" y="5074865"/>
            <a:ext cx="487363" cy="487362"/>
          </a:xfrm>
          <a:prstGeom prst="rect">
            <a:avLst/>
          </a:prstGeom>
        </p:spPr>
      </p:pic>
      <p:pic>
        <p:nvPicPr>
          <p:cNvPr id="12" name="107_Kukačka_obecná_Cuculus_canorus">
            <a:hlinkClick r:id="" action="ppaction://media"/>
            <a:extLst>
              <a:ext uri="{FF2B5EF4-FFF2-40B4-BE49-F238E27FC236}">
                <a16:creationId xmlns:a16="http://schemas.microsoft.com/office/drawing/2014/main" id="{E4E340BA-94EE-4675-BC71-6449354FEE13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5496" y="5645099"/>
            <a:ext cx="487363" cy="4873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4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5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51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140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503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5702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488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96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69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7" name="Picture 3" descr="2c1867dd085f849c3d25693d969c683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1907704" y="2276872"/>
            <a:ext cx="41044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POZNÁVAČKA</a:t>
            </a:r>
          </a:p>
          <a:p>
            <a:pPr algn="ctr"/>
            <a:r>
              <a:rPr lang="cs-CZ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 ukázku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Zuza\Desktop\učení\zoologie obr\Avifauna_ČR_byZuza\NEPĚVCI\obrázky k nepěvcům\Columba_palumbus.jpg">
            <a:extLst>
              <a:ext uri="{FF2B5EF4-FFF2-40B4-BE49-F238E27FC236}">
                <a16:creationId xmlns:a16="http://schemas.microsoft.com/office/drawing/2014/main" id="{DFF192D3-1116-472B-BE69-9BD9FA438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7590" y="969284"/>
            <a:ext cx="6667310" cy="505200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60C67933-BFCE-490B-896F-078D686324A8}"/>
              </a:ext>
            </a:extLst>
          </p:cNvPr>
          <p:cNvSpPr txBox="1"/>
          <p:nvPr/>
        </p:nvSpPr>
        <p:spPr>
          <a:xfrm>
            <a:off x="3303093" y="260648"/>
            <a:ext cx="273630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Holub hřivnáč (měkkozobí)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0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Zuza\Desktop\učení\zoologie obr\Avifauna_ČR_byZuza\NEPĚVCI\obrázky k nepěvcům\pernis_apivorus_eb4445.jpg">
            <a:extLst>
              <a:ext uri="{FF2B5EF4-FFF2-40B4-BE49-F238E27FC236}">
                <a16:creationId xmlns:a16="http://schemas.microsoft.com/office/drawing/2014/main" id="{0EB5BD9D-F2F2-4821-9A33-1B6A8C9E5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31908" t="13698" r="8749" b="24976"/>
          <a:stretch>
            <a:fillRect/>
          </a:stretch>
        </p:blipFill>
        <p:spPr bwMode="auto">
          <a:xfrm>
            <a:off x="1862146" y="854130"/>
            <a:ext cx="5419708" cy="5603180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6">
            <a:extLst>
              <a:ext uri="{FF2B5EF4-FFF2-40B4-BE49-F238E27FC236}">
                <a16:creationId xmlns:a16="http://schemas.microsoft.com/office/drawing/2014/main" id="{B6F71E0D-02E8-4826-AF69-7FCFEF1EDF4A}"/>
              </a:ext>
            </a:extLst>
          </p:cNvPr>
          <p:cNvSpPr txBox="1"/>
          <p:nvPr/>
        </p:nvSpPr>
        <p:spPr>
          <a:xfrm>
            <a:off x="3211691" y="216024"/>
            <a:ext cx="272061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Včelojed lesní (jestřábovití)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08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Zuza\Desktop\učení\zoologie obr\Avifauna_ČR_byZuza\obrázky k pěvcům\lejsek-belokrky-68296.jpg">
            <a:extLst>
              <a:ext uri="{FF2B5EF4-FFF2-40B4-BE49-F238E27FC236}">
                <a16:creationId xmlns:a16="http://schemas.microsoft.com/office/drawing/2014/main" id="{AFCECCA9-E837-4DFF-BA0C-D31BCC0FD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17448" t="16794" b="5962"/>
          <a:stretch>
            <a:fillRect/>
          </a:stretch>
        </p:blipFill>
        <p:spPr bwMode="auto">
          <a:xfrm>
            <a:off x="1079611" y="1411624"/>
            <a:ext cx="6984776" cy="482568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8">
            <a:extLst>
              <a:ext uri="{FF2B5EF4-FFF2-40B4-BE49-F238E27FC236}">
                <a16:creationId xmlns:a16="http://schemas.microsoft.com/office/drawing/2014/main" id="{54EC20F9-FB75-464D-B6DB-7BB3CE0D394C}"/>
              </a:ext>
            </a:extLst>
          </p:cNvPr>
          <p:cNvSpPr txBox="1"/>
          <p:nvPr/>
        </p:nvSpPr>
        <p:spPr>
          <a:xfrm>
            <a:off x="3265010" y="635089"/>
            <a:ext cx="261397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Lejsek bělokrký (lejskovití)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623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zluva-hajni-2503">
            <a:extLst>
              <a:ext uri="{FF2B5EF4-FFF2-40B4-BE49-F238E27FC236}">
                <a16:creationId xmlns:a16="http://schemas.microsoft.com/office/drawing/2014/main" id="{D758C628-C930-4482-80DA-A4FF6C2102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528" t="18875" r="8028" b="7417"/>
          <a:stretch>
            <a:fillRect/>
          </a:stretch>
        </p:blipFill>
        <p:spPr bwMode="auto">
          <a:xfrm>
            <a:off x="705387" y="1412776"/>
            <a:ext cx="7733226" cy="424847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7">
            <a:extLst>
              <a:ext uri="{FF2B5EF4-FFF2-40B4-BE49-F238E27FC236}">
                <a16:creationId xmlns:a16="http://schemas.microsoft.com/office/drawing/2014/main" id="{6131D8BD-6808-41C3-8A35-64ED1ED61C68}"/>
              </a:ext>
            </a:extLst>
          </p:cNvPr>
          <p:cNvSpPr txBox="1"/>
          <p:nvPr/>
        </p:nvSpPr>
        <p:spPr>
          <a:xfrm>
            <a:off x="3419872" y="620688"/>
            <a:ext cx="230425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Žluva hajní (</a:t>
            </a:r>
            <a:r>
              <a:rPr lang="cs-CZ" dirty="0" err="1"/>
              <a:t>žluvovití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7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/>
          <p:cNvPicPr>
            <a:picLocks noChangeAspect="1" noChangeArrowheads="1"/>
          </p:cNvPicPr>
          <p:nvPr/>
        </p:nvPicPr>
        <p:blipFill>
          <a:blip r:embed="rId2"/>
          <a:srcRect l="7684" r="1770" b="1772"/>
          <a:stretch>
            <a:fillRect/>
          </a:stretch>
        </p:blipFill>
        <p:spPr bwMode="auto">
          <a:xfrm>
            <a:off x="603917" y="1107005"/>
            <a:ext cx="7632848" cy="5521431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5448017" y="229564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7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03848" y="398841"/>
            <a:ext cx="2736304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Strnad obecný (</a:t>
            </a:r>
            <a:r>
              <a:rPr lang="cs-CZ" dirty="0" err="1"/>
              <a:t>strnadovití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35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/>
          <p:cNvSpPr txBox="1"/>
          <p:nvPr/>
        </p:nvSpPr>
        <p:spPr>
          <a:xfrm>
            <a:off x="193003" y="217140"/>
            <a:ext cx="720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chemeClr val="bg1"/>
                </a:solidFill>
              </a:rPr>
              <a:t>1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6378" y="292006"/>
            <a:ext cx="259228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Ťuhýk obecný (</a:t>
            </a:r>
            <a:r>
              <a:rPr lang="cs-CZ" dirty="0" err="1"/>
              <a:t>ťuhýkovití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4098" name="Picture 2" descr="Image result for tuhyk obecny&quot;">
            <a:extLst>
              <a:ext uri="{FF2B5EF4-FFF2-40B4-BE49-F238E27FC236}">
                <a16:creationId xmlns:a16="http://schemas.microsoft.com/office/drawing/2014/main" id="{288538B7-4CCA-49DF-87DB-B5DB2B17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907186"/>
            <a:ext cx="4411774" cy="565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18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Zuza\Desktop\učení\zoologie obr\obrázky k nepěvcům\Cormorant-on-water.jpg">
            <a:extLst>
              <a:ext uri="{FF2B5EF4-FFF2-40B4-BE49-F238E27FC236}">
                <a16:creationId xmlns:a16="http://schemas.microsoft.com/office/drawing/2014/main" id="{451DEBA1-674E-4329-BA57-090E9299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t="14043" r="16676"/>
          <a:stretch>
            <a:fillRect/>
          </a:stretch>
        </p:blipFill>
        <p:spPr bwMode="auto">
          <a:xfrm>
            <a:off x="843483" y="1196752"/>
            <a:ext cx="7457034" cy="5112568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2">
            <a:extLst>
              <a:ext uri="{FF2B5EF4-FFF2-40B4-BE49-F238E27FC236}">
                <a16:creationId xmlns:a16="http://schemas.microsoft.com/office/drawing/2014/main" id="{63C8B92B-C60E-4553-A2B4-41170299400E}"/>
              </a:ext>
            </a:extLst>
          </p:cNvPr>
          <p:cNvSpPr txBox="1"/>
          <p:nvPr/>
        </p:nvSpPr>
        <p:spPr>
          <a:xfrm>
            <a:off x="3217494" y="364014"/>
            <a:ext cx="270901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Kormorán velký (veslonozí)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49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Users\Zuza\Desktop\učení\zoologie obr\Avifauna_ČR_byZuza\NEPĚVCI\obrázky k nepěvcům\ANASTR.jpg">
            <a:extLst>
              <a:ext uri="{FF2B5EF4-FFF2-40B4-BE49-F238E27FC236}">
                <a16:creationId xmlns:a16="http://schemas.microsoft.com/office/drawing/2014/main" id="{AB6999F7-202E-4B59-8304-99831CB9C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1115340"/>
            <a:ext cx="7200800" cy="515480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4">
            <a:extLst>
              <a:ext uri="{FF2B5EF4-FFF2-40B4-BE49-F238E27FC236}">
                <a16:creationId xmlns:a16="http://schemas.microsoft.com/office/drawing/2014/main" id="{AB678228-ECFE-4971-850A-2519244505BE}"/>
              </a:ext>
            </a:extLst>
          </p:cNvPr>
          <p:cNvSpPr txBox="1"/>
          <p:nvPr/>
        </p:nvSpPr>
        <p:spPr>
          <a:xfrm>
            <a:off x="3142858" y="403188"/>
            <a:ext cx="2858283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Kopřivka obecná (vrubozobí)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5" descr="sojka-obecna-xxx11a406"/>
          <p:cNvPicPr>
            <a:picLocks noChangeAspect="1" noChangeArrowheads="1"/>
          </p:cNvPicPr>
          <p:nvPr/>
        </p:nvPicPr>
        <p:blipFill>
          <a:blip r:embed="rId3"/>
          <a:srcRect l="6091" t="6313"/>
          <a:stretch>
            <a:fillRect/>
          </a:stretch>
        </p:blipFill>
        <p:spPr bwMode="auto">
          <a:xfrm>
            <a:off x="179388" y="188913"/>
            <a:ext cx="3878262" cy="386873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25603" name="Picture 4" descr="C:\Users\Zuza\Desktop\učení\zoologie obr\Avifauna_ČR_byZuza\obrázky k pěvcům\straka-obecna-128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6100" y="3357563"/>
            <a:ext cx="4645025" cy="30924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5604" name="TextovéPole 4"/>
          <p:cNvSpPr txBox="1">
            <a:spLocks noChangeArrowheads="1"/>
          </p:cNvSpPr>
          <p:nvPr/>
        </p:nvSpPr>
        <p:spPr bwMode="auto">
          <a:xfrm>
            <a:off x="107950" y="4076700"/>
            <a:ext cx="3959225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Sojka obecná</a:t>
            </a:r>
            <a:r>
              <a:rPr lang="cs-CZ" i="1"/>
              <a:t> (Garrulus glandarius)</a:t>
            </a:r>
          </a:p>
        </p:txBody>
      </p:sp>
      <p:sp>
        <p:nvSpPr>
          <p:cNvPr id="25605" name="TextovéPole 10"/>
          <p:cNvSpPr txBox="1">
            <a:spLocks noChangeArrowheads="1"/>
          </p:cNvSpPr>
          <p:nvPr/>
        </p:nvSpPr>
        <p:spPr bwMode="auto">
          <a:xfrm>
            <a:off x="4356100" y="6453188"/>
            <a:ext cx="3960813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Straka obecná</a:t>
            </a:r>
            <a:r>
              <a:rPr lang="cs-CZ" i="1"/>
              <a:t> (Pica pica)</a:t>
            </a:r>
          </a:p>
        </p:txBody>
      </p:sp>
      <p:sp>
        <p:nvSpPr>
          <p:cNvPr id="25606" name="Rectangle 2"/>
          <p:cNvSpPr txBox="1">
            <a:spLocks noChangeArrowheads="1"/>
          </p:cNvSpPr>
          <p:nvPr/>
        </p:nvSpPr>
        <p:spPr bwMode="auto">
          <a:xfrm>
            <a:off x="3960018" y="282575"/>
            <a:ext cx="4752975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>
              <a:spcBef>
                <a:spcPct val="20000"/>
              </a:spcBef>
            </a:pPr>
            <a:r>
              <a:rPr lang="cs-CZ" sz="2800" dirty="0">
                <a:latin typeface="+mj-lt"/>
              </a:rPr>
              <a:t>Čeleď: </a:t>
            </a:r>
            <a:r>
              <a:rPr lang="cs-CZ" sz="2800" b="1" dirty="0">
                <a:latin typeface="+mj-lt"/>
              </a:rPr>
              <a:t>Krkavcovití</a:t>
            </a:r>
            <a:r>
              <a:rPr lang="cs-CZ" sz="2800" dirty="0">
                <a:latin typeface="+mj-lt"/>
              </a:rPr>
              <a:t> (</a:t>
            </a:r>
            <a:r>
              <a:rPr lang="cs-CZ" sz="2800" dirty="0" err="1">
                <a:latin typeface="+mj-lt"/>
              </a:rPr>
              <a:t>Corvidae</a:t>
            </a:r>
            <a:r>
              <a:rPr lang="cs-CZ" sz="2800" dirty="0">
                <a:latin typeface="+mj-lt"/>
              </a:rPr>
              <a:t>)</a:t>
            </a:r>
          </a:p>
          <a:p>
            <a:pPr marL="342900" indent="-342900" algn="r">
              <a:spcBef>
                <a:spcPct val="20000"/>
              </a:spcBef>
            </a:pPr>
            <a:endParaRPr lang="cs-CZ" sz="2800" dirty="0"/>
          </a:p>
        </p:txBody>
      </p:sp>
      <p:sp>
        <p:nvSpPr>
          <p:cNvPr id="25607" name="Rectangle 15"/>
          <p:cNvSpPr>
            <a:spLocks noChangeArrowheads="1"/>
          </p:cNvSpPr>
          <p:nvPr/>
        </p:nvSpPr>
        <p:spPr bwMode="auto">
          <a:xfrm>
            <a:off x="4325938" y="1196975"/>
            <a:ext cx="4818062" cy="2293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cs-CZ" dirty="0"/>
              <a:t>- původně - lesy (sojka), </a:t>
            </a:r>
          </a:p>
          <a:p>
            <a:pPr>
              <a:lnSpc>
                <a:spcPct val="150000"/>
              </a:lnSpc>
            </a:pPr>
            <a:r>
              <a:rPr lang="cs-CZ" dirty="0"/>
              <a:t>	   - otevřená krajina (straka) </a:t>
            </a:r>
          </a:p>
          <a:p>
            <a:pPr>
              <a:lnSpc>
                <a:spcPct val="150000"/>
              </a:lnSpc>
            </a:pPr>
            <a:r>
              <a:rPr lang="cs-CZ" dirty="0"/>
              <a:t>- dnes ve městech</a:t>
            </a:r>
          </a:p>
          <a:p>
            <a:pPr>
              <a:lnSpc>
                <a:spcPct val="150000"/>
              </a:lnSpc>
            </a:pPr>
            <a:r>
              <a:rPr lang="cs-CZ" dirty="0"/>
              <a:t>- všežravci</a:t>
            </a:r>
          </a:p>
          <a:p>
            <a:pPr>
              <a:lnSpc>
                <a:spcPct val="150000"/>
              </a:lnSpc>
              <a:spcBef>
                <a:spcPct val="50000"/>
              </a:spcBef>
            </a:pPr>
            <a:endParaRPr lang="cs-CZ" dirty="0"/>
          </a:p>
        </p:txBody>
      </p:sp>
      <p:pic>
        <p:nvPicPr>
          <p:cNvPr id="1026" name="Picture 2" descr="VÃ½sledek obrÃ¡zku pro magpie nest roof">
            <a:extLst>
              <a:ext uri="{FF2B5EF4-FFF2-40B4-BE49-F238E27FC236}">
                <a16:creationId xmlns:a16="http://schemas.microsoft.com/office/drawing/2014/main" id="{4CC8F335-7286-4767-9AFD-D15281866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428" y="4760640"/>
            <a:ext cx="2747797" cy="2060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Zuza\Desktop\učení\zoologie obr\Avifauna_ČR_byZuza\obrázky k pěvcům\mlynarik-dlouhoocasy.jpg">
            <a:extLst>
              <a:ext uri="{FF2B5EF4-FFF2-40B4-BE49-F238E27FC236}">
                <a16:creationId xmlns:a16="http://schemas.microsoft.com/office/drawing/2014/main" id="{4C56E5AE-F463-4BD4-AD74-E5CAE9408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5016" t="8156" r="21181" b="23962"/>
          <a:stretch>
            <a:fillRect/>
          </a:stretch>
        </p:blipFill>
        <p:spPr bwMode="auto">
          <a:xfrm>
            <a:off x="683568" y="1124744"/>
            <a:ext cx="7776864" cy="5391322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44557BBE-7E4F-468A-B879-F6A8C8D9524E}"/>
              </a:ext>
            </a:extLst>
          </p:cNvPr>
          <p:cNvSpPr txBox="1"/>
          <p:nvPr/>
        </p:nvSpPr>
        <p:spPr>
          <a:xfrm>
            <a:off x="2699792" y="548680"/>
            <a:ext cx="374441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dirty="0"/>
              <a:t>Mlynařík dlouhoocasý (</a:t>
            </a:r>
            <a:r>
              <a:rPr lang="cs-CZ" dirty="0" err="1"/>
              <a:t>mlynaříkovití</a:t>
            </a:r>
            <a:r>
              <a:rPr lang="cs-CZ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4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Zuza\Desktop\učení\zoologie obr\Avifauna_ČR_byZuza\NEPĚVCI\obrázky k nepěvcům\slípka.jpg">
            <a:extLst>
              <a:ext uri="{FF2B5EF4-FFF2-40B4-BE49-F238E27FC236}">
                <a16:creationId xmlns:a16="http://schemas.microsoft.com/office/drawing/2014/main" id="{B3F3CEB0-3598-4A91-A4B5-4CC4B5886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1324" t="13440"/>
          <a:stretch>
            <a:fillRect/>
          </a:stretch>
        </p:blipFill>
        <p:spPr bwMode="auto">
          <a:xfrm>
            <a:off x="827584" y="908720"/>
            <a:ext cx="7488832" cy="5483443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  <p:sp>
        <p:nvSpPr>
          <p:cNvPr id="3" name="TextBox 15">
            <a:extLst>
              <a:ext uri="{FF2B5EF4-FFF2-40B4-BE49-F238E27FC236}">
                <a16:creationId xmlns:a16="http://schemas.microsoft.com/office/drawing/2014/main" id="{0DD4B61E-15E7-4C8E-9C3D-7A7717286259}"/>
              </a:ext>
            </a:extLst>
          </p:cNvPr>
          <p:cNvSpPr txBox="1"/>
          <p:nvPr/>
        </p:nvSpPr>
        <p:spPr>
          <a:xfrm>
            <a:off x="3015195" y="332656"/>
            <a:ext cx="311360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Slípka zelenonohá (krátkokřídlí)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0409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0DD4B61E-15E7-4C8E-9C3D-7A7717286259}"/>
              </a:ext>
            </a:extLst>
          </p:cNvPr>
          <p:cNvSpPr txBox="1"/>
          <p:nvPr/>
        </p:nvSpPr>
        <p:spPr>
          <a:xfrm>
            <a:off x="3143755" y="352822"/>
            <a:ext cx="285648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Pěvuška modrá (</a:t>
            </a:r>
            <a:r>
              <a:rPr lang="cs-CZ" dirty="0" err="1"/>
              <a:t>pěvuškovití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4" name="Picture 2" descr="C:\Users\Zuza\Desktop\učení\zoologie obr\Avifauna_ČR_byZuza\obrázky k pěvcům\pěvuška modrá.jpg">
            <a:extLst>
              <a:ext uri="{FF2B5EF4-FFF2-40B4-BE49-F238E27FC236}">
                <a16:creationId xmlns:a16="http://schemas.microsoft.com/office/drawing/2014/main" id="{50AFDC18-4B91-4C2C-8D09-34EABCA8C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3" y="1340768"/>
            <a:ext cx="7488832" cy="4979744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403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0DD4B61E-15E7-4C8E-9C3D-7A7717286259}"/>
              </a:ext>
            </a:extLst>
          </p:cNvPr>
          <p:cNvSpPr txBox="1"/>
          <p:nvPr/>
        </p:nvSpPr>
        <p:spPr>
          <a:xfrm>
            <a:off x="3143755" y="352822"/>
            <a:ext cx="2487348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Hýl obecný (pěnkavovití)</a:t>
            </a:r>
            <a:endParaRPr lang="en-US" dirty="0"/>
          </a:p>
        </p:txBody>
      </p:sp>
      <p:pic>
        <p:nvPicPr>
          <p:cNvPr id="5" name="Picture 2" descr="C:\Users\Zuza\Desktop\učení\zoologie obr\Avifauna_ČR_byZuza\obrázky k pěvcům\hýl ob.jpg">
            <a:extLst>
              <a:ext uri="{FF2B5EF4-FFF2-40B4-BE49-F238E27FC236}">
                <a16:creationId xmlns:a16="http://schemas.microsoft.com/office/drawing/2014/main" id="{C2A24983-61E2-409F-8542-40B71435C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22951" t="9357" r="-436" b="10579"/>
          <a:stretch>
            <a:fillRect/>
          </a:stretch>
        </p:blipFill>
        <p:spPr bwMode="auto">
          <a:xfrm>
            <a:off x="1043608" y="1268760"/>
            <a:ext cx="7056784" cy="5103916"/>
          </a:xfrm>
          <a:prstGeom prst="rect">
            <a:avLst/>
          </a:prstGeom>
          <a:noFill/>
          <a:ln w="5715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751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0DD4B61E-15E7-4C8E-9C3D-7A7717286259}"/>
              </a:ext>
            </a:extLst>
          </p:cNvPr>
          <p:cNvSpPr txBox="1"/>
          <p:nvPr/>
        </p:nvSpPr>
        <p:spPr>
          <a:xfrm>
            <a:off x="3143755" y="352822"/>
            <a:ext cx="2471831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Potápka roháč (potápky)</a:t>
            </a:r>
            <a:endParaRPr lang="en-US" dirty="0"/>
          </a:p>
        </p:txBody>
      </p:sp>
      <p:pic>
        <p:nvPicPr>
          <p:cNvPr id="1026" name="Picture 2" descr="VÃ½sledek obrÃ¡zku pro potÃ¡pka rohÃ¡Ä">
            <a:extLst>
              <a:ext uri="{FF2B5EF4-FFF2-40B4-BE49-F238E27FC236}">
                <a16:creationId xmlns:a16="http://schemas.microsoft.com/office/drawing/2014/main" id="{17A0D178-3E61-4A11-ADEE-292A1A59D7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0638"/>
            <a:ext cx="6096000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60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0DD4B61E-15E7-4C8E-9C3D-7A7717286259}"/>
              </a:ext>
            </a:extLst>
          </p:cNvPr>
          <p:cNvSpPr txBox="1"/>
          <p:nvPr/>
        </p:nvSpPr>
        <p:spPr>
          <a:xfrm>
            <a:off x="3112561" y="327749"/>
            <a:ext cx="291887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Jespák bojovný (</a:t>
            </a:r>
            <a:r>
              <a:rPr lang="cs-CZ" dirty="0" err="1"/>
              <a:t>dlouhokřídlí</a:t>
            </a:r>
            <a:r>
              <a:rPr lang="cs-CZ" dirty="0"/>
              <a:t>)</a:t>
            </a:r>
            <a:endParaRPr lang="en-US" dirty="0"/>
          </a:p>
        </p:txBody>
      </p:sp>
      <p:pic>
        <p:nvPicPr>
          <p:cNvPr id="2050" name="Picture 2" descr="VÃ½sledek obrÃ¡zku pro jespÃ¡k bojovnÃ½">
            <a:extLst>
              <a:ext uri="{FF2B5EF4-FFF2-40B4-BE49-F238E27FC236}">
                <a16:creationId xmlns:a16="http://schemas.microsoft.com/office/drawing/2014/main" id="{C8613D41-75D2-48F4-8E79-4545829FE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" y="1268760"/>
            <a:ext cx="7620000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8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0DD4B61E-15E7-4C8E-9C3D-7A7717286259}"/>
              </a:ext>
            </a:extLst>
          </p:cNvPr>
          <p:cNvSpPr txBox="1"/>
          <p:nvPr/>
        </p:nvSpPr>
        <p:spPr>
          <a:xfrm>
            <a:off x="3545980" y="456405"/>
            <a:ext cx="2052037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dirty="0"/>
              <a:t>Sýček obecný (sovy)</a:t>
            </a:r>
            <a:endParaRPr lang="en-US" dirty="0"/>
          </a:p>
        </p:txBody>
      </p:sp>
      <p:pic>
        <p:nvPicPr>
          <p:cNvPr id="3074" name="Picture 2" descr="VÃ½sledek obrÃ¡zku pro sÃ½Äek obecnÃ½">
            <a:extLst>
              <a:ext uri="{FF2B5EF4-FFF2-40B4-BE49-F238E27FC236}">
                <a16:creationId xmlns:a16="http://schemas.microsoft.com/office/drawing/2014/main" id="{92F115BA-4F7A-405A-B677-309299303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49" y="1556792"/>
            <a:ext cx="8572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092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83768" y="188640"/>
            <a:ext cx="6525344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Děkuji za pozornost!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 descr="C:\Users\Zuza\Desktop\učení\zoologie obr\Avifauna_ČR_byZuza\obrázky k pěvcům\vrána.jpg"/>
          <p:cNvPicPr>
            <a:picLocks noChangeAspect="1" noChangeArrowheads="1"/>
          </p:cNvPicPr>
          <p:nvPr/>
        </p:nvPicPr>
        <p:blipFill>
          <a:blip r:embed="rId3"/>
          <a:srcRect l="9203" t="11348" b="7292"/>
          <a:stretch>
            <a:fillRect/>
          </a:stretch>
        </p:blipFill>
        <p:spPr bwMode="auto">
          <a:xfrm>
            <a:off x="107950" y="3644900"/>
            <a:ext cx="4565650" cy="2808288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27650" name="Picture 5" descr="C:\Users\Zuza\Desktop\učení\zoologie obr\Avifauna_ČR_byZuza\obrázky k pěvcům\ořešník kropenatý.jpg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77800"/>
            <a:ext cx="4224337" cy="303530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7651" name="TextovéPole 9"/>
          <p:cNvSpPr txBox="1">
            <a:spLocks noChangeArrowheads="1"/>
          </p:cNvSpPr>
          <p:nvPr/>
        </p:nvSpPr>
        <p:spPr bwMode="auto">
          <a:xfrm>
            <a:off x="34925" y="3213100"/>
            <a:ext cx="5545138" cy="3698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Ořešník kropenatý</a:t>
            </a:r>
            <a:r>
              <a:rPr lang="cs-CZ" i="1"/>
              <a:t> (Nucifraga caryocatactes)</a:t>
            </a:r>
          </a:p>
        </p:txBody>
      </p:sp>
      <p:pic>
        <p:nvPicPr>
          <p:cNvPr id="27652" name="Picture 2" descr="C:\Users\Zuza\Desktop\učení\zoologie obr\Avifauna_ČR_byZuza\obrázky k pěvcům\kavka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3425" y="188913"/>
            <a:ext cx="4421188" cy="2952750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7653" name="TextovéPole 5"/>
          <p:cNvSpPr txBox="1">
            <a:spLocks noChangeArrowheads="1"/>
          </p:cNvSpPr>
          <p:nvPr/>
        </p:nvSpPr>
        <p:spPr bwMode="auto">
          <a:xfrm>
            <a:off x="5219700" y="3141663"/>
            <a:ext cx="3960813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Kavka obecná</a:t>
            </a:r>
            <a:r>
              <a:rPr lang="cs-CZ" i="1"/>
              <a:t> (Corvus monedula)</a:t>
            </a:r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6084888" y="188913"/>
            <a:ext cx="215900" cy="52228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55" name="TextovéPole 6"/>
          <p:cNvSpPr txBox="1">
            <a:spLocks noChangeArrowheads="1"/>
          </p:cNvSpPr>
          <p:nvPr/>
        </p:nvSpPr>
        <p:spPr bwMode="auto">
          <a:xfrm>
            <a:off x="4787900" y="6516688"/>
            <a:ext cx="4103688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Vrána šedá</a:t>
            </a:r>
            <a:r>
              <a:rPr lang="cs-CZ" i="1"/>
              <a:t> (Corvus cornix)</a:t>
            </a:r>
          </a:p>
        </p:txBody>
      </p:sp>
      <p:pic>
        <p:nvPicPr>
          <p:cNvPr id="27656" name="Picture 2" descr="http://www.naturfoto.cz/fotografie/ptaci/vrana-obecna-seda-41998.jpg"/>
          <p:cNvPicPr>
            <a:picLocks noChangeAspect="1" noChangeArrowheads="1"/>
          </p:cNvPicPr>
          <p:nvPr/>
        </p:nvPicPr>
        <p:blipFill>
          <a:blip r:embed="rId7"/>
          <a:srcRect t="4526" b="5266"/>
          <a:stretch>
            <a:fillRect/>
          </a:stretch>
        </p:blipFill>
        <p:spPr bwMode="auto">
          <a:xfrm>
            <a:off x="4846638" y="3573463"/>
            <a:ext cx="4117975" cy="2951162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7659" name="TextovéPole 6"/>
          <p:cNvSpPr txBox="1">
            <a:spLocks noChangeArrowheads="1"/>
          </p:cNvSpPr>
          <p:nvPr/>
        </p:nvSpPr>
        <p:spPr bwMode="auto">
          <a:xfrm>
            <a:off x="179388" y="6453188"/>
            <a:ext cx="4608512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/>
              <a:t>Vrána černá</a:t>
            </a:r>
            <a:r>
              <a:rPr lang="cs-CZ" i="1"/>
              <a:t> (Corvus corone)</a:t>
            </a:r>
          </a:p>
        </p:txBody>
      </p:sp>
      <p:sp>
        <p:nvSpPr>
          <p:cNvPr id="24" name="Obdélník 23"/>
          <p:cNvSpPr/>
          <p:nvPr/>
        </p:nvSpPr>
        <p:spPr>
          <a:xfrm>
            <a:off x="3896369" y="3797548"/>
            <a:ext cx="434736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Z</a:t>
            </a:r>
          </a:p>
        </p:txBody>
      </p:sp>
      <p:sp>
        <p:nvSpPr>
          <p:cNvPr id="25" name="Obdélník 24"/>
          <p:cNvSpPr/>
          <p:nvPr/>
        </p:nvSpPr>
        <p:spPr>
          <a:xfrm>
            <a:off x="8216975" y="3726110"/>
            <a:ext cx="45878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s-CZ" sz="32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V</a:t>
            </a:r>
          </a:p>
        </p:txBody>
      </p:sp>
      <p:pic>
        <p:nvPicPr>
          <p:cNvPr id="1026" name="Picture 2" descr="H:\obratlovci prednasky\pevci foto\DSC0100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77" y="3662770"/>
            <a:ext cx="4185415" cy="279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H:\obratlovci prednasky\pevci foto\DSC0100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720604"/>
            <a:ext cx="4098891" cy="27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C:\Users\Zuza\Desktop\učení\zoologie obr\Avifauna_ČR_byZuza\obrázky k pěvcům\havra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87325"/>
            <a:ext cx="4873625" cy="3241675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pic>
        <p:nvPicPr>
          <p:cNvPr id="29698" name="Picture 5" descr="C:\Users\Zuza\Desktop\učení\zoologie obr\Avifauna_ČR_byZuza\obrázky k pěvcům\krkavec.jpg"/>
          <p:cNvPicPr>
            <a:picLocks noChangeAspect="1" noChangeArrowheads="1"/>
          </p:cNvPicPr>
          <p:nvPr/>
        </p:nvPicPr>
        <p:blipFill>
          <a:blip r:embed="rId4"/>
          <a:srcRect l="11896" t="18185"/>
          <a:stretch>
            <a:fillRect/>
          </a:stretch>
        </p:blipFill>
        <p:spPr bwMode="auto">
          <a:xfrm>
            <a:off x="117475" y="3573463"/>
            <a:ext cx="4687570" cy="2808287"/>
          </a:xfrm>
          <a:prstGeom prst="rect">
            <a:avLst/>
          </a:prstGeom>
          <a:noFill/>
          <a:ln w="57150" algn="ctr">
            <a:solidFill>
              <a:srgbClr val="99CC00"/>
            </a:solidFill>
            <a:miter lim="800000"/>
            <a:headEnd/>
            <a:tailEnd/>
          </a:ln>
        </p:spPr>
      </p:pic>
      <p:sp>
        <p:nvSpPr>
          <p:cNvPr id="29699" name="TextovéPole 4"/>
          <p:cNvSpPr txBox="1">
            <a:spLocks noChangeArrowheads="1"/>
          </p:cNvSpPr>
          <p:nvPr/>
        </p:nvSpPr>
        <p:spPr bwMode="auto">
          <a:xfrm>
            <a:off x="5307815" y="141287"/>
            <a:ext cx="371951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Havran polní</a:t>
            </a:r>
            <a:r>
              <a:rPr lang="cs-CZ" i="1" dirty="0"/>
              <a:t> (</a:t>
            </a:r>
            <a:r>
              <a:rPr lang="cs-CZ" i="1" dirty="0" err="1"/>
              <a:t>Corvus</a:t>
            </a:r>
            <a:r>
              <a:rPr lang="cs-CZ" i="1" dirty="0"/>
              <a:t> </a:t>
            </a:r>
            <a:r>
              <a:rPr lang="cs-CZ" i="1" dirty="0" err="1"/>
              <a:t>frugilegus</a:t>
            </a:r>
            <a:r>
              <a:rPr lang="cs-CZ" i="1" dirty="0"/>
              <a:t>)</a:t>
            </a:r>
          </a:p>
        </p:txBody>
      </p:sp>
      <p:sp>
        <p:nvSpPr>
          <p:cNvPr id="29700" name="TextovéPole 5"/>
          <p:cNvSpPr txBox="1">
            <a:spLocks noChangeArrowheads="1"/>
          </p:cNvSpPr>
          <p:nvPr/>
        </p:nvSpPr>
        <p:spPr bwMode="auto">
          <a:xfrm>
            <a:off x="5364163" y="4293182"/>
            <a:ext cx="4006850" cy="3683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/>
              <a:t>Krkavec velký</a:t>
            </a:r>
            <a:r>
              <a:rPr lang="cs-CZ" i="1" dirty="0"/>
              <a:t> (</a:t>
            </a:r>
            <a:r>
              <a:rPr lang="cs-CZ" i="1" dirty="0" err="1"/>
              <a:t>Corvus</a:t>
            </a:r>
            <a:r>
              <a:rPr lang="cs-CZ" i="1" dirty="0"/>
              <a:t> </a:t>
            </a:r>
            <a:r>
              <a:rPr lang="cs-CZ" i="1" dirty="0" err="1"/>
              <a:t>corax</a:t>
            </a:r>
            <a:r>
              <a:rPr lang="cs-CZ" i="1" dirty="0"/>
              <a:t>)</a:t>
            </a:r>
          </a:p>
        </p:txBody>
      </p:sp>
      <p:sp>
        <p:nvSpPr>
          <p:cNvPr id="29701" name="Rectangle 17"/>
          <p:cNvSpPr>
            <a:spLocks noChangeArrowheads="1"/>
          </p:cNvSpPr>
          <p:nvPr/>
        </p:nvSpPr>
        <p:spPr bwMode="auto">
          <a:xfrm>
            <a:off x="5580112" y="544305"/>
            <a:ext cx="45720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původně kulturní krajina</a:t>
            </a:r>
          </a:p>
          <a:p>
            <a:pPr>
              <a:spcBef>
                <a:spcPct val="50000"/>
              </a:spcBef>
            </a:pPr>
            <a:r>
              <a:rPr lang="cs-CZ" dirty="0"/>
              <a:t>- dnes města</a:t>
            </a:r>
          </a:p>
          <a:p>
            <a:pPr>
              <a:spcBef>
                <a:spcPct val="50000"/>
              </a:spcBef>
            </a:pPr>
            <a:r>
              <a:rPr lang="cs-CZ" dirty="0"/>
              <a:t>- koloniální hnízdění</a:t>
            </a:r>
          </a:p>
          <a:p>
            <a:pPr>
              <a:spcBef>
                <a:spcPct val="50000"/>
              </a:spcBef>
            </a:pPr>
            <a:r>
              <a:rPr lang="cs-CZ" dirty="0"/>
              <a:t>- všežravec</a:t>
            </a:r>
          </a:p>
          <a:p>
            <a:pPr>
              <a:spcBef>
                <a:spcPct val="50000"/>
              </a:spcBef>
            </a:pPr>
            <a:endParaRPr lang="cs-CZ" dirty="0"/>
          </a:p>
        </p:txBody>
      </p:sp>
      <p:sp>
        <p:nvSpPr>
          <p:cNvPr id="29702" name="Rectangle 17"/>
          <p:cNvSpPr>
            <a:spLocks noChangeArrowheads="1"/>
          </p:cNvSpPr>
          <p:nvPr/>
        </p:nvSpPr>
        <p:spPr bwMode="auto">
          <a:xfrm>
            <a:off x="6740525" y="4748951"/>
            <a:ext cx="45720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/>
              <a:t>- samotářský</a:t>
            </a:r>
          </a:p>
          <a:p>
            <a:pPr>
              <a:spcBef>
                <a:spcPct val="50000"/>
              </a:spcBef>
            </a:pPr>
            <a:r>
              <a:rPr lang="cs-CZ" dirty="0"/>
              <a:t>- všežravec</a:t>
            </a:r>
          </a:p>
          <a:p>
            <a:pPr>
              <a:spcBef>
                <a:spcPct val="50000"/>
              </a:spcBef>
            </a:pPr>
            <a:endParaRPr lang="cs-CZ" dirty="0"/>
          </a:p>
        </p:txBody>
      </p:sp>
      <p:pic>
        <p:nvPicPr>
          <p:cNvPr id="29703" name="Picture 2" descr="http://naturemappingfoundation.org/natmap/facts/raven_flying_4375sil_lantz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5E2F3"/>
              </a:clrFrom>
              <a:clrTo>
                <a:srgbClr val="D5E2F3">
                  <a:alpha val="0"/>
                </a:srgbClr>
              </a:clrTo>
            </a:clrChange>
          </a:blip>
          <a:srcRect b="15445"/>
          <a:stretch>
            <a:fillRect/>
          </a:stretch>
        </p:blipFill>
        <p:spPr bwMode="auto">
          <a:xfrm>
            <a:off x="6948488" y="4992688"/>
            <a:ext cx="2154237" cy="1820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Přímá spojovací šipka 8"/>
          <p:cNvCxnSpPr/>
          <p:nvPr/>
        </p:nvCxnSpPr>
        <p:spPr>
          <a:xfrm flipH="1" flipV="1">
            <a:off x="8388350" y="6381750"/>
            <a:ext cx="431800" cy="269875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3059113" y="287338"/>
            <a:ext cx="576262" cy="261937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VÃ½sledek obrÃ¡zku pro Corvus frugilegus nesting">
            <a:extLst>
              <a:ext uri="{FF2B5EF4-FFF2-40B4-BE49-F238E27FC236}">
                <a16:creationId xmlns:a16="http://schemas.microsoft.com/office/drawing/2014/main" id="{E3F6E223-10E7-4B47-976B-F4D1299875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477" y="2113172"/>
            <a:ext cx="3132523" cy="2128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ouvisejÃ­cÃ­ obrÃ¡zek">
            <a:extLst>
              <a:ext uri="{FF2B5EF4-FFF2-40B4-BE49-F238E27FC236}">
                <a16:creationId xmlns:a16="http://schemas.microsoft.com/office/drawing/2014/main" id="{5F82CC06-0625-4596-937D-2ADF3411D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0873" y="5225865"/>
            <a:ext cx="2453953" cy="163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75" y="2205038"/>
            <a:ext cx="3384550" cy="1728787"/>
          </a:xfrm>
        </p:spPr>
        <p:txBody>
          <a:bodyPr/>
          <a:lstStyle/>
          <a:p>
            <a:pPr algn="ctr">
              <a:defRPr/>
            </a:pPr>
            <a:r>
              <a:rPr lang="cs-CZ" sz="5400" dirty="0"/>
              <a:t>Passerida</a:t>
            </a:r>
            <a:br>
              <a:rPr lang="cs-CZ" sz="5400" dirty="0"/>
            </a:br>
            <a:r>
              <a:rPr lang="cs-CZ" sz="3200" dirty="0"/>
              <a:t>passeroidea</a:t>
            </a:r>
            <a:endParaRPr lang="en-US" sz="3200" dirty="0"/>
          </a:p>
        </p:txBody>
      </p:sp>
      <p:pic>
        <p:nvPicPr>
          <p:cNvPr id="31746" name="Picture 5" descr="http://2.bp.blogspot.com/-_xy8vTXI6HU/Trarzhj8VaI/AAAAAAAABho/6TMkb-KIq8k/s1600/Passerine+phylogeny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19475" y="476250"/>
            <a:ext cx="5449888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4427538" y="1916113"/>
            <a:ext cx="4460875" cy="93662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11303</TotalTime>
  <Words>1374</Words>
  <Application>Microsoft Office PowerPoint</Application>
  <PresentationFormat>Předvádění na obrazovce (4:3)</PresentationFormat>
  <Paragraphs>335</Paragraphs>
  <Slides>67</Slides>
  <Notes>51</Notes>
  <HiddenSlides>0</HiddenSlides>
  <MMClips>10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Motiv Office</vt:lpstr>
      <vt:lpstr>Avifauna  České republiky</vt:lpstr>
      <vt:lpstr>Prezentace aplikace PowerPoint</vt:lpstr>
      <vt:lpstr>Corvida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Passerida passeroidea</vt:lpstr>
      <vt:lpstr>Čeleď: Konipasovití (Motacillidae)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Passerida Sylvioidea</vt:lpstr>
      <vt:lpstr>Čeleď: Skřivanovití (Alaudidae)</vt:lpstr>
      <vt:lpstr>Prezentace aplikace PowerPoint</vt:lpstr>
      <vt:lpstr>Čeleď: Vlaštovkovití (Hirundinidae)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Passerida Muscicapoidea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Zápočet: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Zuza</dc:creator>
  <cp:lastModifiedBy>Syrová Michaela Mgr.</cp:lastModifiedBy>
  <cp:revision>419</cp:revision>
  <cp:lastPrinted>2016-11-10T21:36:48Z</cp:lastPrinted>
  <dcterms:created xsi:type="dcterms:W3CDTF">2013-09-24T12:59:52Z</dcterms:created>
  <dcterms:modified xsi:type="dcterms:W3CDTF">2019-11-25T08:15:37Z</dcterms:modified>
</cp:coreProperties>
</file>